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</p:sldIdLst>
  <p:sldSz cx="12192000" cy="6858000"/>
  <p:notesSz cx="6858000" cy="9144000"/>
  <p:embeddedFontLst>
    <p:embeddedFont>
      <p:font typeface="Open Sans SemiBold" panose="020B0604020202020204" charset="0"/>
      <p:regular r:id="rId33"/>
      <p:bold r:id="rId34"/>
      <p:italic r:id="rId35"/>
      <p:boldItalic r:id="rId36"/>
    </p:embeddedFont>
    <p:embeddedFont>
      <p:font typeface="Roboto Light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pen Sans" panose="020B060402020202020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i8vwM/jIIQ1fZJgwCPrk9mvwF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91"/>
  </p:normalViewPr>
  <p:slideViewPr>
    <p:cSldViewPr snapToGrid="0" snapToObjects="1">
      <p:cViewPr varScale="1">
        <p:scale>
          <a:sx n="92" d="100"/>
          <a:sy n="92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1c4e330e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b1c4e330e4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gb1c4e330e4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1c4e330e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b1c4e330e4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4" name="Google Shape;114;gb1c4e330e4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1c4e330e4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b1c4e330e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1c4e330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b1c4e330e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gb1c4e330e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1c4e330e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b1c4e330e4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gb1c4e330e4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1c4e330e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b1c4e330e4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b1c4e330e4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1c4e330e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b1c4e330e4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gb1c4e330e4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1c4e330e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b1c4e330e4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gb1c4e330e4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1c4e330e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b1c4e330e4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gb1c4e330e4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2f868cd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2f868cda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b2f868cda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Google Shape;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1c4e330e4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gb1c4e330e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1c4e330e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b1c4e330e4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b1c4e330e4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a423221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aa4232218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gaa42322184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1c4e330e4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b1c4e330e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2f868cda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b2f868cdaf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b2f868cdaf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1c4e330e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b1c4e330e4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b1c4e330e4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1c4e330e4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gb1c4e330e4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b1c4e330e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b1c4e330e4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gb1c4e330e4_0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1c4e330e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b1c4e330e4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0" name="Google Shape;250;gb1c4e330e4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3aabe39e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b3aabe39ed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2" name="Google Shape;272;gb3aabe39ed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b3aabe39e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b3aabe39ed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gb3aabe39ed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b1c4e330e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gb1c4e330e4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gb1c4e330e4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1c4e330e4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b1c4e330e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1c4e330e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b1c4e330e4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gb1c4e330e4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2f868cda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b2f868cda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gb2f868cdaf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3aabe39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b3aabe39e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b3aabe39e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f868cda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b2f868cdaf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gb2f868cdaf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520700" y="3771899"/>
            <a:ext cx="6781800" cy="61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Open Sans"/>
              <a:buNone/>
              <a:defRPr sz="2800" b="1" i="0">
                <a:solidFill>
                  <a:srgbClr val="3E3E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520700" y="4503738"/>
            <a:ext cx="678180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40"/>
              </a:buClr>
              <a:buSzPts val="1800"/>
              <a:buNone/>
              <a:defRPr sz="1800" b="0" i="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490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431800" y="1257301"/>
            <a:ext cx="11264900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31800" y="3821113"/>
            <a:ext cx="11264900" cy="61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Open Sans"/>
              <a:buNone/>
              <a:defRPr sz="2800" b="1" i="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31800" y="4487071"/>
            <a:ext cx="112649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40"/>
              </a:buClr>
              <a:buSzPts val="1800"/>
              <a:buNone/>
              <a:defRPr sz="1800" b="0" i="0">
                <a:solidFill>
                  <a:srgbClr val="3E3E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8" name="Google Shape;28;p7"/>
          <p:cNvSpPr txBox="1"/>
          <p:nvPr/>
        </p:nvSpPr>
        <p:spPr>
          <a:xfrm>
            <a:off x="9501809" y="6454775"/>
            <a:ext cx="16780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DCAA.MIL/CAREERS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490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  <a:defRPr sz="3200" b="1" i="0" u="none" strike="noStrike" cap="none">
                <a:solidFill>
                  <a:srgbClr val="3E3E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431800" y="1257301"/>
            <a:ext cx="11264900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4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4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4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4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4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" name="Google Shape;14;p4"/>
          <p:cNvSpPr txBox="1"/>
          <p:nvPr/>
        </p:nvSpPr>
        <p:spPr>
          <a:xfrm>
            <a:off x="9501809" y="6454775"/>
            <a:ext cx="16780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DCAA.MIL/CAREERS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UAghPvn-52SLU42lLVmk7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aa.mil/Careers/How-to-Apply/The-Application-Proces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s://www.usajobs.g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recruitment@dcaa.mi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caa.mil/Careers/How-to-Apply/Recruitment-Events-Calenda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>
            <a:spLocks noGrp="1"/>
          </p:cNvSpPr>
          <p:nvPr>
            <p:ph type="ctrTitle"/>
          </p:nvPr>
        </p:nvSpPr>
        <p:spPr>
          <a:xfrm>
            <a:off x="520700" y="3848099"/>
            <a:ext cx="67818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Open Sans Light"/>
              <a:buNone/>
            </a:pPr>
            <a:r>
              <a:rPr lang="en-US" sz="3500" dirty="0"/>
              <a:t>DCAA Career Opportunities</a:t>
            </a:r>
            <a:endParaRPr sz="3500" dirty="0"/>
          </a:p>
        </p:txBody>
      </p:sp>
      <p:sp>
        <p:nvSpPr>
          <p:cNvPr id="37" name="Google Shape;37;p1"/>
          <p:cNvSpPr txBox="1">
            <a:spLocks noGrp="1"/>
          </p:cNvSpPr>
          <p:nvPr>
            <p:ph type="subTitle" idx="1"/>
          </p:nvPr>
        </p:nvSpPr>
        <p:spPr>
          <a:xfrm>
            <a:off x="520700" y="4545738"/>
            <a:ext cx="67818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1800"/>
              <a:buNone/>
            </a:pPr>
            <a:r>
              <a:rPr lang="en-US" sz="2000" dirty="0"/>
              <a:t>A DoD Career with Impact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b1c4e330e4_0_50" descr="art_slide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758" y="0"/>
            <a:ext cx="6277242" cy="64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b1c4e330e4_0_50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Beyond a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Desk</a:t>
            </a:r>
            <a:r>
              <a:rPr lang="en-US" dirty="0"/>
              <a:t> Job</a:t>
            </a:r>
            <a:endParaRPr dirty="0"/>
          </a:p>
        </p:txBody>
      </p:sp>
      <p:sp>
        <p:nvSpPr>
          <p:cNvPr id="108" name="Google Shape;108;gb1c4e330e4_0_50"/>
          <p:cNvSpPr txBox="1">
            <a:spLocks noGrp="1"/>
          </p:cNvSpPr>
          <p:nvPr>
            <p:ph type="body" idx="1"/>
          </p:nvPr>
        </p:nvSpPr>
        <p:spPr>
          <a:xfrm>
            <a:off x="431800" y="1257300"/>
            <a:ext cx="11265000" cy="28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Our work is </a:t>
            </a:r>
            <a:r>
              <a:rPr lang="en-US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much more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than a desk job. </a:t>
            </a:r>
            <a:r>
              <a:rPr lang="en-US" dirty="0"/>
              <a:t>It may take you: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858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From an assembly line to a corporate </a:t>
            </a:r>
            <a:r>
              <a:rPr lang="en-US" dirty="0" smtClean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boardroom</a:t>
            </a:r>
            <a:endParaRPr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  <a:p>
            <a:pPr marL="6858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From an aircraft carrier to leading a </a:t>
            </a:r>
            <a:r>
              <a:rPr lang="en-US" dirty="0" smtClean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presentation</a:t>
            </a:r>
            <a:endParaRPr dirty="0"/>
          </a:p>
          <a:p>
            <a:pPr marL="6858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From working with industry executives to visiting</a:t>
            </a:r>
            <a:br>
              <a:rPr lang="en-US" dirty="0"/>
            </a:br>
            <a:r>
              <a:rPr lang="en-US" dirty="0"/>
              <a:t>the labor floor of an F-35 manufacturing </a:t>
            </a:r>
            <a:r>
              <a:rPr lang="en-US" dirty="0" smtClean="0"/>
              <a:t>plant</a:t>
            </a:r>
            <a:endParaRPr dirty="0"/>
          </a:p>
        </p:txBody>
      </p:sp>
      <p:sp>
        <p:nvSpPr>
          <p:cNvPr id="109" name="Google Shape;109;gb1c4e330e4_0_50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110" name="Google Shape;110;gb1c4e330e4_0_50"/>
          <p:cNvSpPr txBox="1">
            <a:spLocks noGrp="1"/>
          </p:cNvSpPr>
          <p:nvPr>
            <p:ph type="body" idx="1"/>
          </p:nvPr>
        </p:nvSpPr>
        <p:spPr>
          <a:xfrm>
            <a:off x="431800" y="4120750"/>
            <a:ext cx="7580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Roboto"/>
                <a:ea typeface="Roboto"/>
                <a:cs typeface="Roboto"/>
                <a:sym typeface="Roboto"/>
              </a:rPr>
              <a:t>There’s </a:t>
            </a:r>
            <a:r>
              <a:rPr lang="en-US" sz="2800" b="1" dirty="0" smtClean="0">
                <a:latin typeface="Roboto"/>
                <a:ea typeface="Roboto"/>
                <a:cs typeface="Roboto"/>
                <a:sym typeface="Roboto"/>
              </a:rPr>
              <a:t>no </a:t>
            </a:r>
            <a:r>
              <a:rPr lang="en-US" sz="2800" b="1" dirty="0">
                <a:latin typeface="Roboto"/>
                <a:ea typeface="Roboto"/>
                <a:cs typeface="Roboto"/>
                <a:sym typeface="Roboto"/>
              </a:rPr>
              <a:t>other career in the financial</a:t>
            </a:r>
            <a:br>
              <a:rPr lang="en-US" sz="2800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sz="2800" b="1" dirty="0">
                <a:latin typeface="Roboto"/>
                <a:ea typeface="Roboto"/>
                <a:cs typeface="Roboto"/>
                <a:sym typeface="Roboto"/>
              </a:rPr>
              <a:t>world like one with DCAA!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1c4e330e4_0_43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What Makes a </a:t>
            </a:r>
            <a:r>
              <a:rPr lang="en-US" i="1" dirty="0"/>
              <a:t>Great</a:t>
            </a:r>
            <a:r>
              <a:rPr lang="en-US" dirty="0"/>
              <a:t> DCAA Auditor</a:t>
            </a:r>
            <a:endParaRPr dirty="0"/>
          </a:p>
        </p:txBody>
      </p:sp>
      <p:sp>
        <p:nvSpPr>
          <p:cNvPr id="117" name="Google Shape;117;gb1c4e330e4_0_43"/>
          <p:cNvSpPr txBox="1">
            <a:spLocks noGrp="1"/>
          </p:cNvSpPr>
          <p:nvPr>
            <p:ph type="body" idx="1"/>
          </p:nvPr>
        </p:nvSpPr>
        <p:spPr>
          <a:xfrm>
            <a:off x="431800" y="1257301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lvl="0" indent="-2667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Along with solid business/finance/accounting knowledge, DCAA auditors have:</a:t>
            </a:r>
            <a:endParaRPr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Strong analytical, and written and verbal communications skills;</a:t>
            </a:r>
            <a:endParaRPr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Ability to work independently or as part of a team; and</a:t>
            </a:r>
            <a:endParaRPr dirty="0"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Willingness to learn the complexities of auditing DoD </a:t>
            </a:r>
            <a:r>
              <a:rPr lang="en-US" dirty="0" smtClean="0"/>
              <a:t>contracts</a:t>
            </a: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DCAA auditors are highly-motivated, detail-oriented, and complex </a:t>
            </a:r>
            <a:r>
              <a:rPr lang="en-US" dirty="0" smtClean="0"/>
              <a:t>thinkers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They piece together and analyze evidence to understand how a contractor’s entire business structure supports accurate recording of contract </a:t>
            </a:r>
            <a:r>
              <a:rPr lang="en-US" dirty="0" smtClean="0"/>
              <a:t>costs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gb1c4e330e4_0_43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1c4e330e4_0_21"/>
          <p:cNvSpPr txBox="1">
            <a:spLocks noGrp="1"/>
          </p:cNvSpPr>
          <p:nvPr>
            <p:ph type="title"/>
          </p:nvPr>
        </p:nvSpPr>
        <p:spPr>
          <a:xfrm>
            <a:off x="431800" y="3821134"/>
            <a:ext cx="11265000" cy="1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Open Sans"/>
              <a:buNone/>
            </a:pPr>
            <a:r>
              <a:rPr lang="en-US" sz="3500" dirty="0"/>
              <a:t>Why Work for DCAA?</a:t>
            </a:r>
            <a:endParaRPr sz="3500" dirty="0"/>
          </a:p>
        </p:txBody>
      </p:sp>
      <p:sp>
        <p:nvSpPr>
          <p:cNvPr id="132" name="Google Shape;132;gb1c4e330e4_0_21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b1c4e330e4_0_7" descr="art_slide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013" y="0"/>
            <a:ext cx="6952987" cy="64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b1c4e330e4_0_7"/>
          <p:cNvSpPr txBox="1">
            <a:spLocks noGrp="1"/>
          </p:cNvSpPr>
          <p:nvPr>
            <p:ph type="title"/>
          </p:nvPr>
        </p:nvSpPr>
        <p:spPr>
          <a:xfrm>
            <a:off x="344714" y="764874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Why Work for DCAA?</a:t>
            </a:r>
            <a:endParaRPr dirty="0"/>
          </a:p>
        </p:txBody>
      </p:sp>
      <p:sp>
        <p:nvSpPr>
          <p:cNvPr id="140" name="Google Shape;140;gb1c4e330e4_0_7"/>
          <p:cNvSpPr txBox="1">
            <a:spLocks noGrp="1"/>
          </p:cNvSpPr>
          <p:nvPr>
            <p:ph type="body" idx="1"/>
          </p:nvPr>
        </p:nvSpPr>
        <p:spPr>
          <a:xfrm>
            <a:off x="344714" y="2104986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 m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ission</a:t>
            </a:r>
            <a:r>
              <a:rPr lang="en-US" dirty="0"/>
              <a:t> that </a:t>
            </a:r>
            <a:r>
              <a:rPr lang="en-US" dirty="0" smtClean="0"/>
              <a:t>matters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Extraordinary career </a:t>
            </a:r>
            <a:r>
              <a:rPr lang="en-US" dirty="0" smtClean="0"/>
              <a:t>development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Continuous </a:t>
            </a:r>
            <a:r>
              <a:rPr lang="en-US" dirty="0" smtClean="0"/>
              <a:t>learning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Stability and robust federal </a:t>
            </a:r>
            <a:r>
              <a:rPr lang="en-US" dirty="0" smtClean="0"/>
              <a:t>benefits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Competitive </a:t>
            </a:r>
            <a:r>
              <a:rPr lang="en-US" dirty="0" smtClean="0"/>
              <a:t>salaries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Varied work </a:t>
            </a:r>
            <a:r>
              <a:rPr lang="en-US" dirty="0" smtClean="0"/>
              <a:t>locations</a:t>
            </a:r>
            <a:endParaRPr dirty="0"/>
          </a:p>
        </p:txBody>
      </p:sp>
      <p:sp>
        <p:nvSpPr>
          <p:cNvPr id="141" name="Google Shape;141;gb1c4e330e4_0_7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b1c4e330e4_0_89" descr="art_slide15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688" y="2230154"/>
            <a:ext cx="4275820" cy="20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b1c4e330e4_0_89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Why Work for DCAA?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A </a:t>
            </a:r>
            <a:r>
              <a:rPr lang="en-US" i="1" dirty="0"/>
              <a:t>Mission That Matters</a:t>
            </a:r>
            <a:endParaRPr i="1" dirty="0"/>
          </a:p>
        </p:txBody>
      </p:sp>
      <p:sp>
        <p:nvSpPr>
          <p:cNvPr id="149" name="Google Shape;149;gb1c4e330e4_0_89"/>
          <p:cNvSpPr txBox="1">
            <a:spLocks noGrp="1"/>
          </p:cNvSpPr>
          <p:nvPr>
            <p:ph type="body" idx="1"/>
          </p:nvPr>
        </p:nvSpPr>
        <p:spPr>
          <a:xfrm>
            <a:off x="431687" y="1416850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Our work has real impact in supporting the DoD mission: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We ensure our military and the taxpayer get the </a:t>
            </a:r>
            <a:endParaRPr lang="en-US" dirty="0" smtClean="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     best </a:t>
            </a:r>
            <a:r>
              <a:rPr lang="en-US" dirty="0"/>
              <a:t>return on their </a:t>
            </a:r>
            <a:r>
              <a:rPr lang="en-US" dirty="0" smtClean="0"/>
              <a:t>investments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Our audits save taxpayers an average of </a:t>
            </a:r>
            <a:endParaRPr lang="en-US" dirty="0" smtClean="0"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</a:t>
            </a:r>
            <a:r>
              <a:rPr lang="en-US" dirty="0" smtClean="0"/>
              <a:t>    $</a:t>
            </a:r>
            <a:r>
              <a:rPr lang="en-US" dirty="0"/>
              <a:t>3.4 billion </a:t>
            </a:r>
            <a:r>
              <a:rPr lang="en-US" dirty="0" smtClean="0"/>
              <a:t>annually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For every dollar DCAA spends, our audits return</a:t>
            </a:r>
            <a:br>
              <a:rPr lang="en-US" dirty="0"/>
            </a:br>
            <a:r>
              <a:rPr lang="en-US" dirty="0"/>
              <a:t>more than $5 back to the Treasury—which can</a:t>
            </a:r>
            <a:br>
              <a:rPr lang="en-US" dirty="0"/>
            </a:br>
            <a:r>
              <a:rPr lang="en-US" dirty="0"/>
              <a:t>be reinvested to our </a:t>
            </a:r>
            <a:r>
              <a:rPr lang="en-US" dirty="0" smtClean="0"/>
              <a:t>Nation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b1c4e330e4_0_89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1c4e330e4_0_96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Why Work for DCAA?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Extraordinary </a:t>
            </a:r>
            <a:r>
              <a:rPr lang="en-US" i="1" dirty="0"/>
              <a:t>Career Development</a:t>
            </a:r>
            <a:endParaRPr i="1" dirty="0"/>
          </a:p>
        </p:txBody>
      </p:sp>
      <p:sp>
        <p:nvSpPr>
          <p:cNvPr id="157" name="Google Shape;157;gb1c4e330e4_0_96"/>
          <p:cNvSpPr txBox="1">
            <a:spLocks noGrp="1"/>
          </p:cNvSpPr>
          <p:nvPr>
            <p:ph type="body" idx="1"/>
          </p:nvPr>
        </p:nvSpPr>
        <p:spPr>
          <a:xfrm>
            <a:off x="431800" y="1409701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DCAA has its own accredited educational institution,</a:t>
            </a:r>
            <a:br>
              <a:rPr lang="en-US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the Defense Contract Audit Institute.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DCAA provides robust training and certification for new auditors and employees, and extensive specialized training for experienced </a:t>
            </a:r>
            <a:r>
              <a:rPr lang="en-US" dirty="0" smtClean="0"/>
              <a:t>auditors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Employees grow through mentoring and coaching programs, leadership development, and other career development </a:t>
            </a:r>
            <a:r>
              <a:rPr lang="en-US" dirty="0" smtClean="0"/>
              <a:t>programs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Employees also have opportunities for financial reimbursement for advanced degrees and relevant </a:t>
            </a:r>
            <a:r>
              <a:rPr lang="en-US" dirty="0" smtClean="0"/>
              <a:t>certifications</a:t>
            </a:r>
            <a:endParaRPr dirty="0"/>
          </a:p>
        </p:txBody>
      </p:sp>
      <p:sp>
        <p:nvSpPr>
          <p:cNvPr id="158" name="Google Shape;158;gb1c4e330e4_0_96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1c4e330e4_0_103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Why Work for DCAA?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Stability </a:t>
            </a:r>
            <a:r>
              <a:rPr lang="en-US" i="1" dirty="0"/>
              <a:t>and Robust Benefits</a:t>
            </a:r>
            <a:endParaRPr i="1" dirty="0"/>
          </a:p>
        </p:txBody>
      </p:sp>
      <p:sp>
        <p:nvSpPr>
          <p:cNvPr id="165" name="Google Shape;165;gb1c4e330e4_0_103"/>
          <p:cNvSpPr txBox="1">
            <a:spLocks noGrp="1"/>
          </p:cNvSpPr>
          <p:nvPr>
            <p:ph type="body" idx="1"/>
          </p:nvPr>
        </p:nvSpPr>
        <p:spPr>
          <a:xfrm>
            <a:off x="258587" y="1627415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stability and portability of a federal government </a:t>
            </a:r>
            <a:r>
              <a:rPr lang="en-US" dirty="0" smtClean="0"/>
              <a:t>job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Generous paid time off </a:t>
            </a:r>
            <a:r>
              <a:rPr lang="en-US" dirty="0" smtClean="0"/>
              <a:t>programs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Flexible work schedules and programs for work-life </a:t>
            </a:r>
            <a:r>
              <a:rPr lang="en-US" dirty="0" smtClean="0"/>
              <a:t>balance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 variety of health and life insurance </a:t>
            </a:r>
            <a:r>
              <a:rPr lang="en-US" dirty="0" smtClean="0"/>
              <a:t>options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Transit </a:t>
            </a:r>
            <a:r>
              <a:rPr lang="en-US" dirty="0" smtClean="0"/>
              <a:t>subsidies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potential for education reimbursement</a:t>
            </a:r>
            <a:br>
              <a:rPr lang="en-US" dirty="0"/>
            </a:br>
            <a:r>
              <a:rPr lang="en-US" dirty="0"/>
              <a:t>and college loan </a:t>
            </a:r>
            <a:r>
              <a:rPr lang="en-US" dirty="0" smtClean="0"/>
              <a:t>forgiveness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 three-part federal retirement </a:t>
            </a:r>
            <a:r>
              <a:rPr lang="en-US" dirty="0" smtClean="0"/>
              <a:t>program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gb1c4e330e4_0_103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pic>
        <p:nvPicPr>
          <p:cNvPr id="167" name="Google Shape;167;gb1c4e330e4_0_103" descr="art_slide17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012" y="3430993"/>
            <a:ext cx="4306675" cy="2088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b1c4e330e4_0_110" descr="art_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282" y="0"/>
            <a:ext cx="8446718" cy="64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b1c4e330e4_0_110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sz="3000" dirty="0"/>
              <a:t>Why Work for DCAA?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i="1" dirty="0" smtClean="0"/>
              <a:t>Competitive </a:t>
            </a:r>
            <a:r>
              <a:rPr lang="en-US" sz="3000" i="1" dirty="0"/>
              <a:t>Salaries</a:t>
            </a:r>
            <a:endParaRPr sz="3000" i="1" dirty="0"/>
          </a:p>
        </p:txBody>
      </p:sp>
      <p:sp>
        <p:nvSpPr>
          <p:cNvPr id="175" name="Google Shape;175;gb1c4e330e4_0_110"/>
          <p:cNvSpPr txBox="1">
            <a:spLocks noGrp="1"/>
          </p:cNvSpPr>
          <p:nvPr>
            <p:ph type="body" idx="1"/>
          </p:nvPr>
        </p:nvSpPr>
        <p:spPr>
          <a:xfrm>
            <a:off x="317182" y="1387929"/>
            <a:ext cx="68562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Market-competitive base salary as well as locality </a:t>
            </a:r>
            <a:r>
              <a:rPr lang="en-US" dirty="0" smtClean="0"/>
              <a:t>pay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Quick advancement for entry-level auditors:</a:t>
            </a:r>
            <a:endParaRPr dirty="0"/>
          </a:p>
          <a:p>
            <a:pPr marL="685800" lvl="1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Auditors meeting performance requirements can be reviewed for promotion to the next level in 52 </a:t>
            </a:r>
            <a:r>
              <a:rPr lang="en-US" dirty="0" smtClean="0"/>
              <a:t>weeks</a:t>
            </a:r>
            <a:endParaRPr dirty="0"/>
          </a:p>
          <a:p>
            <a:pPr marL="685800" lvl="1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An entry-level auditor at General Schedule (GS) level </a:t>
            </a:r>
            <a:r>
              <a:rPr lang="en-US" dirty="0" smtClean="0"/>
              <a:t>7 </a:t>
            </a:r>
            <a:r>
              <a:rPr lang="en-US" dirty="0"/>
              <a:t>could advance to the GS-12 level within </a:t>
            </a:r>
            <a:r>
              <a:rPr lang="en-US" dirty="0" smtClean="0"/>
              <a:t>three </a:t>
            </a:r>
            <a:r>
              <a:rPr lang="en-US" dirty="0"/>
              <a:t>years, coming with significant increases in </a:t>
            </a:r>
            <a:r>
              <a:rPr lang="en-US" dirty="0" smtClean="0"/>
              <a:t>salary</a:t>
            </a:r>
            <a:endParaRPr dirty="0"/>
          </a:p>
        </p:txBody>
      </p:sp>
      <p:sp>
        <p:nvSpPr>
          <p:cNvPr id="176" name="Google Shape;176;gb1c4e330e4_0_110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1c4e330e4_0_122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Why Work for DCAA?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Varied </a:t>
            </a:r>
            <a:r>
              <a:rPr lang="en-US" i="1" dirty="0"/>
              <a:t>Work Locations</a:t>
            </a:r>
            <a:endParaRPr i="1" dirty="0"/>
          </a:p>
        </p:txBody>
      </p:sp>
      <p:sp>
        <p:nvSpPr>
          <p:cNvPr id="183" name="Google Shape;183;gb1c4e330e4_0_122"/>
          <p:cNvSpPr txBox="1">
            <a:spLocks noGrp="1"/>
          </p:cNvSpPr>
          <p:nvPr>
            <p:ph type="body" idx="1"/>
          </p:nvPr>
        </p:nvSpPr>
        <p:spPr>
          <a:xfrm>
            <a:off x="431687" y="1475015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DCAA auditors work across the country and beyond: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More than 200 offices in 41 </a:t>
            </a:r>
            <a:r>
              <a:rPr lang="en-US" dirty="0" smtClean="0"/>
              <a:t>states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Select locations in Europe, the Middle East, Asia, and other </a:t>
            </a:r>
            <a:r>
              <a:rPr lang="en-US" dirty="0" smtClean="0"/>
              <a:t>areas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Opportunity to volunteer for deployment to a conflict zone and work alongside our active-duty </a:t>
            </a:r>
            <a:r>
              <a:rPr lang="en-US" dirty="0" smtClean="0"/>
              <a:t>troops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Wherever DoD contractors and suppliers are working</a:t>
            </a:r>
            <a:br>
              <a:rPr lang="en-US" b="1" dirty="0">
                <a:latin typeface="Roboto"/>
                <a:ea typeface="Roboto"/>
                <a:cs typeface="Roboto"/>
                <a:sym typeface="Roboto"/>
              </a:rPr>
            </a:b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for our government, DCAA auditors will be there.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b1c4e330e4_0_122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b2f868cdaf_0_0" descr="art_slide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05113"/>
            <a:ext cx="1219200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b2f868cdaf_0_0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Employee Experience &amp; Perspectives</a:t>
            </a:r>
            <a:endParaRPr dirty="0"/>
          </a:p>
        </p:txBody>
      </p:sp>
      <p:sp>
        <p:nvSpPr>
          <p:cNvPr id="192" name="Google Shape;192;gb2f868cdaf_0_0"/>
          <p:cNvSpPr txBox="1">
            <a:spLocks noGrp="1"/>
          </p:cNvSpPr>
          <p:nvPr>
            <p:ph type="body" idx="1"/>
          </p:nvPr>
        </p:nvSpPr>
        <p:spPr>
          <a:xfrm>
            <a:off x="431800" y="1257301"/>
            <a:ext cx="11265000" cy="435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Visit our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YouTube channel</a:t>
            </a:r>
            <a:r>
              <a:rPr lang="en-US" dirty="0"/>
              <a:t> to check </a:t>
            </a:r>
            <a:r>
              <a:rPr lang="en-US" dirty="0" smtClean="0"/>
              <a:t>out employee testimonials detailing why a </a:t>
            </a:r>
            <a:r>
              <a:rPr lang="en-US" dirty="0"/>
              <a:t>career as a DCAA auditor </a:t>
            </a:r>
            <a:r>
              <a:rPr lang="en-US" dirty="0" smtClean="0"/>
              <a:t>is so </a:t>
            </a:r>
            <a:r>
              <a:rPr lang="en-US" dirty="0"/>
              <a:t>meaningful and </a:t>
            </a:r>
            <a:r>
              <a:rPr lang="en-US" dirty="0" smtClean="0"/>
              <a:t>rewarding</a:t>
            </a:r>
            <a:endParaRPr dirty="0">
              <a:highlight>
                <a:srgbClr val="00FFFF"/>
              </a:highlight>
            </a:endParaRPr>
          </a:p>
        </p:txBody>
      </p:sp>
      <p:sp>
        <p:nvSpPr>
          <p:cNvPr id="193" name="Google Shape;193;gb2f868cdaf_0_0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" descr="art_slide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0250" y="0"/>
            <a:ext cx="6481750" cy="64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4900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45" name="Google Shape;45;p2"/>
          <p:cNvSpPr txBox="1">
            <a:spLocks noGrp="1"/>
          </p:cNvSpPr>
          <p:nvPr>
            <p:ph type="body" idx="1"/>
          </p:nvPr>
        </p:nvSpPr>
        <p:spPr>
          <a:xfrm>
            <a:off x="431800" y="1257301"/>
            <a:ext cx="11264900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40"/>
              </a:buClr>
              <a:buSzPts val="2400"/>
              <a:buChar char="•"/>
            </a:pPr>
            <a:r>
              <a:rPr lang="en-US" dirty="0"/>
              <a:t>About DCAA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40"/>
              </a:buClr>
              <a:buSzPts val="2400"/>
              <a:buChar char="•"/>
            </a:pPr>
            <a:r>
              <a:rPr lang="en-US" dirty="0"/>
              <a:t>A Look at DCAA Auditing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Why Work for DCAA?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Opportunities for Students &amp; Recent Grads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Applying for DCAA Positions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DCAA Contact Information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Q&amp;A</a:t>
            </a:r>
            <a:endParaRPr dirty="0"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1c4e330e4_0_82"/>
          <p:cNvSpPr txBox="1">
            <a:spLocks noGrp="1"/>
          </p:cNvSpPr>
          <p:nvPr>
            <p:ph type="title"/>
          </p:nvPr>
        </p:nvSpPr>
        <p:spPr>
          <a:xfrm>
            <a:off x="431800" y="3821113"/>
            <a:ext cx="112650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Open Sans"/>
              <a:buNone/>
            </a:pPr>
            <a:r>
              <a:rPr lang="en-US" sz="3000" dirty="0"/>
              <a:t>Career Opportunities for Students &amp; Recent Graduates</a:t>
            </a:r>
            <a:endParaRPr sz="3000" dirty="0"/>
          </a:p>
        </p:txBody>
      </p:sp>
      <p:sp>
        <p:nvSpPr>
          <p:cNvPr id="199" name="Google Shape;199;gb1c4e330e4_0_82"/>
          <p:cNvSpPr txBox="1">
            <a:spLocks noGrp="1"/>
          </p:cNvSpPr>
          <p:nvPr>
            <p:ph type="body" idx="1"/>
          </p:nvPr>
        </p:nvSpPr>
        <p:spPr>
          <a:xfrm>
            <a:off x="431800" y="4487071"/>
            <a:ext cx="1126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1800"/>
              <a:buNone/>
            </a:pPr>
            <a:r>
              <a:rPr lang="en-US" sz="2000" dirty="0"/>
              <a:t>Pathways Program and Permanent Positions</a:t>
            </a:r>
            <a:endParaRPr sz="2000" dirty="0"/>
          </a:p>
        </p:txBody>
      </p:sp>
      <p:sp>
        <p:nvSpPr>
          <p:cNvPr id="200" name="Google Shape;200;gb1c4e330e4_0_82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1c4e330e4_0_14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Pathways Program Opportunities at DCAA</a:t>
            </a:r>
            <a:endParaRPr dirty="0"/>
          </a:p>
        </p:txBody>
      </p:sp>
      <p:sp>
        <p:nvSpPr>
          <p:cNvPr id="207" name="Google Shape;207;gb1c4e330e4_0_14"/>
          <p:cNvSpPr txBox="1">
            <a:spLocks noGrp="1"/>
          </p:cNvSpPr>
          <p:nvPr>
            <p:ph type="body" idx="1"/>
          </p:nvPr>
        </p:nvSpPr>
        <p:spPr>
          <a:xfrm>
            <a:off x="431800" y="1257301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The Federal Pathways Programs offer paid job experience and on-the-job </a:t>
            </a:r>
            <a:r>
              <a:rPr lang="en-US" dirty="0" smtClean="0"/>
              <a:t>training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The Internship Program</a:t>
            </a:r>
            <a:r>
              <a:rPr lang="en-US" dirty="0"/>
              <a:t> provides long-term opportunities with flexible hours while you are still in </a:t>
            </a:r>
            <a:r>
              <a:rPr lang="en-US" dirty="0" smtClean="0"/>
              <a:t>school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The Recent Graduates Program</a:t>
            </a:r>
            <a:r>
              <a:rPr lang="en-US" dirty="0"/>
              <a:t> provides full-time entry-level </a:t>
            </a:r>
            <a:r>
              <a:rPr lang="en-US" dirty="0" smtClean="0"/>
              <a:t>jobs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If positions are available, participants who complete all program requirements and have satisfactory job performance may transition to permanent </a:t>
            </a:r>
            <a:r>
              <a:rPr lang="en-US" dirty="0" smtClean="0"/>
              <a:t>positions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08" name="Google Shape;208;gb1c4e330e4_0_14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a42322184_0_1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Qualifications</a:t>
            </a:r>
            <a:r>
              <a:rPr lang="en-US" dirty="0"/>
              <a:t> for Permanent Positions</a:t>
            </a:r>
            <a:endParaRPr dirty="0"/>
          </a:p>
        </p:txBody>
      </p:sp>
      <p:sp>
        <p:nvSpPr>
          <p:cNvPr id="215" name="Google Shape;215;gaa42322184_0_1"/>
          <p:cNvSpPr txBox="1">
            <a:spLocks noGrp="1"/>
          </p:cNvSpPr>
          <p:nvPr>
            <p:ph type="body" idx="1"/>
          </p:nvPr>
        </p:nvSpPr>
        <p:spPr>
          <a:xfrm>
            <a:off x="431687" y="1354975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 can meet the basic requirements for an auditor position by either: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200"/>
              <a:buFont typeface="Roboto"/>
              <a:buAutoNum type="arabicPeriod"/>
            </a:pPr>
            <a:r>
              <a:rPr lang="en-US" sz="2200" b="1" dirty="0">
                <a:latin typeface="Roboto"/>
                <a:ea typeface="Roboto"/>
                <a:cs typeface="Roboto"/>
                <a:sym typeface="Roboto"/>
              </a:rPr>
              <a:t>Education Requirements:</a:t>
            </a:r>
            <a:endParaRPr sz="2200" b="1" dirty="0">
              <a:latin typeface="Roboto"/>
              <a:ea typeface="Roboto"/>
              <a:cs typeface="Roboto"/>
              <a:sym typeface="Roboto"/>
            </a:endParaRPr>
          </a:p>
          <a:p>
            <a:pPr marL="6858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Bachelor's degree in accounting/auditing; OR</a:t>
            </a:r>
            <a:endParaRPr sz="2200" dirty="0"/>
          </a:p>
          <a:p>
            <a:pPr marL="6858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Bachelor's degree in business administration, finance, or public administration that includes 24 semester hours of </a:t>
            </a:r>
            <a:r>
              <a:rPr lang="en-US" sz="2200" dirty="0" smtClean="0"/>
              <a:t>accounting</a:t>
            </a:r>
            <a:endParaRPr sz="2000" dirty="0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3E40"/>
              </a:buClr>
              <a:buSzPts val="2200"/>
              <a:buFont typeface="Roboto"/>
              <a:buAutoNum type="arabicPeriod" startAt="2"/>
            </a:pPr>
            <a:r>
              <a:rPr lang="en-US" sz="2200" b="1" dirty="0">
                <a:latin typeface="Roboto"/>
                <a:ea typeface="Roboto"/>
                <a:cs typeface="Roboto"/>
                <a:sym typeface="Roboto"/>
              </a:rPr>
              <a:t>Combination of Experience and Education:</a:t>
            </a:r>
            <a:endParaRPr sz="2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At least 4 years of experience in an accounting/auditing career plus one of the following:</a:t>
            </a:r>
            <a:endParaRPr sz="2200" dirty="0"/>
          </a:p>
          <a:p>
            <a:pPr marL="6858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24 semester hours in </a:t>
            </a:r>
            <a:r>
              <a:rPr lang="en-US" sz="2200" dirty="0" smtClean="0"/>
              <a:t>accounting/auditing (up to 6 hours in Business Law); </a:t>
            </a:r>
            <a:r>
              <a:rPr lang="en-US" sz="2200" dirty="0"/>
              <a:t>OR</a:t>
            </a:r>
            <a:endParaRPr sz="2200" dirty="0"/>
          </a:p>
          <a:p>
            <a:pPr marL="6858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Licensed as a Certified Public Accountant (CPA) or Certified Internal Auditor (CIA</a:t>
            </a:r>
            <a:r>
              <a:rPr lang="en-US" sz="2200" dirty="0" smtClean="0"/>
              <a:t>) </a:t>
            </a:r>
            <a:endParaRPr dirty="0"/>
          </a:p>
        </p:txBody>
      </p:sp>
      <p:sp>
        <p:nvSpPr>
          <p:cNvPr id="216" name="Google Shape;216;gaa42322184_0_1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1c4e330e4_0_135"/>
          <p:cNvSpPr txBox="1">
            <a:spLocks noGrp="1"/>
          </p:cNvSpPr>
          <p:nvPr>
            <p:ph type="title"/>
          </p:nvPr>
        </p:nvSpPr>
        <p:spPr>
          <a:xfrm>
            <a:off x="349750" y="3801474"/>
            <a:ext cx="11265000" cy="11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Open Sans"/>
              <a:buNone/>
            </a:pPr>
            <a:r>
              <a:rPr lang="en-US" sz="3500" dirty="0"/>
              <a:t>Applying for DCAA Positions</a:t>
            </a:r>
            <a:endParaRPr sz="3500" dirty="0"/>
          </a:p>
        </p:txBody>
      </p:sp>
      <p:sp>
        <p:nvSpPr>
          <p:cNvPr id="222" name="Google Shape;222;gb1c4e330e4_0_135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2f868cdaf_0_22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Applying for DCAA Positions</a:t>
            </a:r>
            <a:endParaRPr dirty="0"/>
          </a:p>
        </p:txBody>
      </p:sp>
      <p:sp>
        <p:nvSpPr>
          <p:cNvPr id="229" name="Google Shape;229;gb2f868cdaf_0_22"/>
          <p:cNvSpPr txBox="1">
            <a:spLocks noGrp="1"/>
          </p:cNvSpPr>
          <p:nvPr>
            <p:ph type="body" idx="1"/>
          </p:nvPr>
        </p:nvSpPr>
        <p:spPr>
          <a:xfrm>
            <a:off x="431800" y="1257300"/>
            <a:ext cx="72474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Visit </a:t>
            </a:r>
            <a:r>
              <a:rPr lang="en-US" dirty="0"/>
              <a:t> </a:t>
            </a:r>
            <a:r>
              <a:rPr lang="en-US" u="sng" dirty="0" smtClean="0">
                <a:solidFill>
                  <a:schemeClr val="hlink"/>
                </a:solidFill>
              </a:rPr>
              <a:t>DCAA.mil/</a:t>
            </a:r>
            <a:r>
              <a:rPr lang="en-US" u="sng" dirty="0" smtClean="0">
                <a:solidFill>
                  <a:schemeClr val="hlink"/>
                </a:solidFill>
                <a:hlinkClick r:id="rId3"/>
              </a:rPr>
              <a:t>Careers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&gt; How to Apply</a:t>
            </a:r>
            <a:r>
              <a:rPr lang="en-US" dirty="0"/>
              <a:t> to take advantage of the application resources and tips on the DCAA site</a:t>
            </a:r>
            <a:r>
              <a:rPr lang="en-US" dirty="0" smtClean="0"/>
              <a:t>. </a:t>
            </a:r>
            <a:r>
              <a:rPr lang="en-US" dirty="0"/>
              <a:t> </a:t>
            </a:r>
            <a:r>
              <a:rPr lang="en-US" dirty="0" smtClean="0"/>
              <a:t>Click link at top of page to apply</a:t>
            </a:r>
            <a:endParaRPr dirty="0"/>
          </a:p>
          <a:p>
            <a:pPr marL="9144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r>
              <a:rPr lang="en-US" dirty="0"/>
              <a:t>Create an account on USAJOBS (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usajobs.gov</a:t>
            </a:r>
            <a:r>
              <a:rPr lang="en-US" dirty="0"/>
              <a:t>) and search for DCAA open </a:t>
            </a:r>
            <a:r>
              <a:rPr lang="en-US" dirty="0" smtClean="0"/>
              <a:t>positions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r>
              <a:rPr lang="en-US" dirty="0"/>
              <a:t>Review the job announcement and tailor your resume to the requirements; include details and examples for all job </a:t>
            </a:r>
            <a:r>
              <a:rPr lang="en-US" dirty="0" smtClean="0"/>
              <a:t>requirements</a:t>
            </a:r>
            <a:endParaRPr dirty="0"/>
          </a:p>
        </p:txBody>
      </p:sp>
      <p:sp>
        <p:nvSpPr>
          <p:cNvPr id="230" name="Google Shape;230;gb2f868cdaf_0_22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pic>
        <p:nvPicPr>
          <p:cNvPr id="231" name="Google Shape;231;gb2f868cdaf_0_22" descr="art_slide25.jpg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171" y="1817914"/>
            <a:ext cx="4099143" cy="2569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b1c4e330e4_0_141" descr="art_slide27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106" y="1855371"/>
            <a:ext cx="3669694" cy="19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b1c4e330e4_0_141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Applying for DCAA Positions,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Cont’d</a:t>
            </a:r>
            <a:endParaRPr dirty="0"/>
          </a:p>
        </p:txBody>
      </p:sp>
      <p:sp>
        <p:nvSpPr>
          <p:cNvPr id="239" name="Google Shape;239;gb1c4e330e4_0_141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sp>
        <p:nvSpPr>
          <p:cNvPr id="240" name="Google Shape;240;gb1c4e330e4_0_141"/>
          <p:cNvSpPr txBox="1">
            <a:spLocks noGrp="1"/>
          </p:cNvSpPr>
          <p:nvPr>
            <p:ph type="body" idx="1"/>
          </p:nvPr>
        </p:nvSpPr>
        <p:spPr>
          <a:xfrm>
            <a:off x="431687" y="1387928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 smtClean="0"/>
              <a:t>Upload </a:t>
            </a:r>
            <a:r>
              <a:rPr lang="en-US" dirty="0"/>
              <a:t>your </a:t>
            </a:r>
            <a:r>
              <a:rPr lang="en-US" dirty="0" smtClean="0"/>
              <a:t>transcripts</a:t>
            </a:r>
            <a:endParaRPr dirty="0"/>
          </a:p>
          <a:p>
            <a:pPr marL="9144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r>
              <a:rPr lang="en-US" dirty="0"/>
              <a:t>Complete the Initial </a:t>
            </a:r>
            <a:r>
              <a:rPr lang="en-US" dirty="0" smtClean="0"/>
              <a:t>Qualifications Assessment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r>
              <a:rPr lang="en-US" dirty="0"/>
              <a:t>When prompted by email, complete the</a:t>
            </a:r>
            <a:br>
              <a:rPr lang="en-US" dirty="0"/>
            </a:br>
            <a:r>
              <a:rPr lang="en-US" dirty="0"/>
              <a:t>USA Hire Assessment; you must achieve</a:t>
            </a:r>
            <a:br>
              <a:rPr lang="en-US" dirty="0"/>
            </a:br>
            <a:r>
              <a:rPr lang="en-US" dirty="0"/>
              <a:t>the minimum passing score to be considered</a:t>
            </a:r>
            <a:br>
              <a:rPr lang="en-US" dirty="0"/>
            </a:br>
            <a:r>
              <a:rPr lang="en-US" dirty="0"/>
              <a:t>for a DCAA </a:t>
            </a:r>
            <a:r>
              <a:rPr lang="en-US" dirty="0" smtClean="0"/>
              <a:t>position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r>
              <a:rPr lang="en-US" dirty="0"/>
              <a:t>If selected, participate in an interview with a panel of DCAA </a:t>
            </a:r>
            <a:r>
              <a:rPr lang="en-US" dirty="0" smtClean="0"/>
              <a:t>audit staff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b1c4e330e4_0_184"/>
          <p:cNvSpPr txBox="1">
            <a:spLocks noGrp="1"/>
          </p:cNvSpPr>
          <p:nvPr>
            <p:ph type="title"/>
          </p:nvPr>
        </p:nvSpPr>
        <p:spPr>
          <a:xfrm>
            <a:off x="349750" y="3801474"/>
            <a:ext cx="112650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Open Sans"/>
              <a:buNone/>
            </a:pPr>
            <a:r>
              <a:rPr lang="en-US" sz="3500" dirty="0"/>
              <a:t>DCAA Contacts and Q&amp;A</a:t>
            </a:r>
            <a:endParaRPr sz="3500" dirty="0"/>
          </a:p>
        </p:txBody>
      </p:sp>
      <p:sp>
        <p:nvSpPr>
          <p:cNvPr id="246" name="Google Shape;246;gb1c4e330e4_0_184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b1c4e330e4_0_190" descr="icon_facebook.pn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727" y="5132645"/>
            <a:ext cx="674209" cy="6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b1c4e330e4_0_190"/>
          <p:cNvSpPr txBox="1">
            <a:spLocks noGrp="1"/>
          </p:cNvSpPr>
          <p:nvPr>
            <p:ph type="title"/>
          </p:nvPr>
        </p:nvSpPr>
        <p:spPr>
          <a:xfrm>
            <a:off x="431687" y="270499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Learn More About DCAA</a:t>
            </a:r>
            <a:endParaRPr dirty="0"/>
          </a:p>
        </p:txBody>
      </p:sp>
      <p:sp>
        <p:nvSpPr>
          <p:cNvPr id="263" name="Google Shape;263;gb1c4e330e4_0_190"/>
          <p:cNvSpPr txBox="1">
            <a:spLocks noGrp="1"/>
          </p:cNvSpPr>
          <p:nvPr>
            <p:ph type="body" idx="1"/>
          </p:nvPr>
        </p:nvSpPr>
        <p:spPr>
          <a:xfrm>
            <a:off x="431687" y="1309946"/>
            <a:ext cx="6254313" cy="449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Roboto"/>
                <a:ea typeface="Roboto"/>
                <a:cs typeface="Roboto"/>
                <a:sym typeface="Roboto"/>
              </a:rPr>
              <a:t>Visit:  </a:t>
            </a:r>
            <a:r>
              <a:rPr lang="en-US" sz="2000" dirty="0" smtClean="0">
                <a:latin typeface="Roboto"/>
                <a:ea typeface="Roboto"/>
                <a:cs typeface="Roboto"/>
                <a:sym typeface="Roboto"/>
              </a:rPr>
              <a:t>DCAA.Mil/Careers</a:t>
            </a:r>
          </a:p>
          <a:p>
            <a:pPr marL="0" indent="0">
              <a:buNone/>
            </a:pPr>
            <a:r>
              <a:rPr lang="en-US" sz="2800" b="1" dirty="0" smtClean="0">
                <a:latin typeface="Roboto"/>
                <a:ea typeface="Roboto"/>
                <a:cs typeface="Roboto"/>
              </a:rPr>
              <a:t>Connect</a:t>
            </a:r>
            <a:r>
              <a:rPr lang="en-US" b="1" dirty="0">
                <a:latin typeface="Roboto"/>
                <a:ea typeface="Roboto"/>
                <a:cs typeface="Roboto"/>
              </a:rPr>
              <a:t>: </a:t>
            </a:r>
            <a:r>
              <a:rPr lang="en-US" sz="2000" dirty="0">
                <a:latin typeface="Roboto"/>
                <a:ea typeface="Roboto"/>
                <a:cs typeface="Roboto"/>
              </a:rPr>
              <a:t>Click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stay connected </a:t>
            </a:r>
            <a:r>
              <a:rPr lang="en-US" sz="2000" dirty="0" smtClean="0"/>
              <a:t>on </a:t>
            </a:r>
            <a:r>
              <a:rPr lang="en-US" sz="2000" dirty="0"/>
              <a:t>our website to join our </a:t>
            </a:r>
            <a:r>
              <a:rPr lang="en-US" sz="2000" dirty="0" smtClean="0"/>
              <a:t>mailing </a:t>
            </a:r>
            <a:r>
              <a:rPr lang="en-US" sz="2000" dirty="0"/>
              <a:t>list about </a:t>
            </a:r>
            <a:r>
              <a:rPr lang="en-US" sz="2000" dirty="0" smtClean="0"/>
              <a:t>DCAA careers, recruiting events </a:t>
            </a:r>
            <a:r>
              <a:rPr lang="en-US" sz="2000" dirty="0"/>
              <a:t>and </a:t>
            </a:r>
            <a:r>
              <a:rPr lang="en-US" sz="2000" dirty="0" smtClean="0"/>
              <a:t>more</a:t>
            </a:r>
          </a:p>
          <a:p>
            <a:pPr marL="0" indent="0">
              <a:buNone/>
            </a:pPr>
            <a:r>
              <a:rPr lang="en-US" sz="2800" b="1" dirty="0">
                <a:latin typeface="Roboto"/>
                <a:ea typeface="Roboto"/>
                <a:cs typeface="Roboto"/>
              </a:rPr>
              <a:t>Follow:</a:t>
            </a:r>
            <a:r>
              <a:rPr lang="en-US" sz="2000" b="1" dirty="0"/>
              <a:t>  </a:t>
            </a:r>
            <a:r>
              <a:rPr lang="en-US" sz="2000" dirty="0"/>
              <a:t>DCAA on </a:t>
            </a:r>
            <a:r>
              <a:rPr lang="en-US" sz="2000" b="1" dirty="0"/>
              <a:t>Facebook, LinkedIn and You Tube </a:t>
            </a:r>
            <a:r>
              <a:rPr lang="en-US" sz="2000" dirty="0"/>
              <a:t>for job opportunities, agency accomplishments and impact and why you should </a:t>
            </a:r>
            <a:r>
              <a:rPr lang="en-US" sz="2000" b="1" dirty="0"/>
              <a:t>#JointheMission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Roboto"/>
                <a:ea typeface="Roboto"/>
                <a:cs typeface="Roboto"/>
                <a:sym typeface="Roboto"/>
              </a:rPr>
              <a:t>Email</a:t>
            </a:r>
            <a:r>
              <a:rPr lang="en-US" sz="2800" b="1" dirty="0"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b="1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u="sng" dirty="0">
                <a:solidFill>
                  <a:schemeClr val="hlink"/>
                </a:solidFill>
                <a:cs typeface="Roboto"/>
              </a:rPr>
              <a:t>R</a:t>
            </a:r>
            <a:r>
              <a:rPr lang="en-US" sz="2000" b="1" u="sng" dirty="0" smtClean="0">
                <a:solidFill>
                  <a:schemeClr val="hlink"/>
                </a:solidFill>
                <a:hlinkClick r:id="rId4"/>
              </a:rPr>
              <a:t>ecruitment@dcaa.mil</a:t>
            </a:r>
            <a:endParaRPr lang="en-US" sz="2000" b="1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Roboto"/>
                <a:ea typeface="Roboto"/>
                <a:cs typeface="Roboto"/>
              </a:rPr>
              <a:t>Apply:  </a:t>
            </a:r>
            <a:r>
              <a:rPr lang="en-US" sz="2000" dirty="0"/>
              <a:t>Click </a:t>
            </a:r>
            <a:r>
              <a:rPr lang="en-US" sz="2000" b="1" dirty="0" smtClean="0">
                <a:solidFill>
                  <a:srgbClr val="0070C0"/>
                </a:solidFill>
              </a:rPr>
              <a:t>open positions </a:t>
            </a:r>
            <a:r>
              <a:rPr lang="en-US" sz="2000" dirty="0"/>
              <a:t>on our website to begin the application process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u="sng" dirty="0" smtClean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gb1c4e330e4_0_190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pic>
        <p:nvPicPr>
          <p:cNvPr id="266" name="Google Shape;266;gb1c4e330e4_0_190" descr="qr-code_dcaa.mil.careers.png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473" y="1436913"/>
            <a:ext cx="3523854" cy="2938223"/>
          </a:xfrm>
          <a:prstGeom prst="rect">
            <a:avLst/>
          </a:prstGeom>
          <a:noFill/>
          <a:ln>
            <a:noFill/>
          </a:ln>
          <a:effectLst>
            <a:outerShdw blurRad="200025" dist="95250" dir="4140000" algn="bl" rotWithShape="0">
              <a:srgbClr val="000000">
                <a:alpha val="25000"/>
              </a:srgbClr>
            </a:outerShdw>
          </a:effectLst>
        </p:spPr>
      </p:pic>
      <p:pic>
        <p:nvPicPr>
          <p:cNvPr id="267" name="Google Shape;267;gb1c4e330e4_0_190" descr="LI-In-Bug.png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162" y="5130436"/>
            <a:ext cx="788476" cy="67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b1c4e330e4_0_190" descr="icon_youtube.png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648" y="5199550"/>
            <a:ext cx="674208" cy="53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b1c4e330e4_0_171" descr="art_slide1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068" y="0"/>
            <a:ext cx="9575933" cy="64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b1c4e330e4_0_171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Stay </a:t>
            </a:r>
            <a:r>
              <a:rPr lang="en-US" dirty="0" smtClean="0"/>
              <a:t>Connected</a:t>
            </a:r>
            <a:endParaRPr dirty="0"/>
          </a:p>
        </p:txBody>
      </p:sp>
      <p:sp>
        <p:nvSpPr>
          <p:cNvPr id="254" name="Google Shape;254;gb1c4e330e4_0_171"/>
          <p:cNvSpPr txBox="1">
            <a:spLocks noGrp="1"/>
          </p:cNvSpPr>
          <p:nvPr>
            <p:ph type="body" idx="1"/>
          </p:nvPr>
        </p:nvSpPr>
        <p:spPr>
          <a:xfrm>
            <a:off x="431800" y="1257300"/>
            <a:ext cx="61629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Recruiters attend several career fairs around the </a:t>
            </a:r>
            <a:r>
              <a:rPr lang="en-US" dirty="0" smtClean="0"/>
              <a:t>country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DCAA also hosts several hiring events. Applicants can interview and receive job offers on the spot, if </a:t>
            </a:r>
            <a:r>
              <a:rPr lang="en-US" dirty="0" smtClean="0"/>
              <a:t>qualified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Visit our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Upcoming Recruitment Events</a:t>
            </a:r>
            <a:r>
              <a:rPr lang="en-US" dirty="0"/>
              <a:t> page to see where we will </a:t>
            </a:r>
            <a:r>
              <a:rPr lang="en-US" dirty="0" smtClean="0"/>
              <a:t>be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highlight>
                <a:srgbClr val="00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highlight>
                <a:srgbClr val="00FFFF"/>
              </a:highlight>
            </a:endParaRPr>
          </a:p>
        </p:txBody>
      </p:sp>
      <p:sp>
        <p:nvSpPr>
          <p:cNvPr id="255" name="Google Shape;255;gb1c4e330e4_0_171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b3aabe39ed_0_14" descr="art_slide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b3aabe39ed_0_14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  <p:sp>
        <p:nvSpPr>
          <p:cNvPr id="276" name="Google Shape;276;gb3aabe39ed_0_14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Questions?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431800" y="3821134"/>
            <a:ext cx="11265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Open Sans"/>
              <a:buNone/>
            </a:pPr>
            <a:r>
              <a:rPr lang="en-US" sz="3500" dirty="0"/>
              <a:t>About DCAA</a:t>
            </a:r>
            <a:endParaRPr sz="3500"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518" y="331507"/>
            <a:ext cx="3465563" cy="332185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3aabe39ed_0_21"/>
          <p:cNvSpPr txBox="1">
            <a:spLocks noGrp="1"/>
          </p:cNvSpPr>
          <p:nvPr>
            <p:ph type="body" idx="1"/>
          </p:nvPr>
        </p:nvSpPr>
        <p:spPr>
          <a:xfrm>
            <a:off x="431687" y="664029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 smtClean="0"/>
              <a:t>Thank you for joining us today</a:t>
            </a:r>
            <a:endParaRPr lang="en-US"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800" dirty="0" smtClean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 smtClean="0"/>
              <a:t>We </a:t>
            </a:r>
            <a:r>
              <a:rPr lang="en-US" sz="2800" dirty="0"/>
              <a:t>look forward to </a:t>
            </a:r>
            <a:r>
              <a:rPr lang="en-US" sz="2800" dirty="0" smtClean="0"/>
              <a:t>working with you!</a:t>
            </a:r>
            <a:endParaRPr lang="en-US"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sz="2800" dirty="0" smtClean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 smtClean="0"/>
              <a:t>#</a:t>
            </a:r>
            <a:r>
              <a:rPr lang="en-US" sz="2800" dirty="0" smtClean="0">
                <a:solidFill>
                  <a:srgbClr val="0070C0"/>
                </a:solidFill>
              </a:rPr>
              <a:t>OurAuditorsRock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284" name="Google Shape;284;gb3aabe39ed_0_21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  <p:pic>
        <p:nvPicPr>
          <p:cNvPr id="285" name="Google Shape;285;gb3aabe39ed_0_21" descr="qr-code_dcaa.mil.careers.pn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978" y="1899253"/>
            <a:ext cx="3413966" cy="3254975"/>
          </a:xfrm>
          <a:prstGeom prst="rect">
            <a:avLst/>
          </a:prstGeom>
          <a:noFill/>
          <a:ln>
            <a:noFill/>
          </a:ln>
          <a:effectLst>
            <a:outerShdw blurRad="200025" dist="95250" dir="4140000" algn="bl" rotWithShape="0">
              <a:srgbClr val="000000">
                <a:alpha val="2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80" y="220131"/>
            <a:ext cx="6726691" cy="1223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1c4e330e4_0_27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About DCAA</a:t>
            </a:r>
            <a:endParaRPr dirty="0"/>
          </a:p>
        </p:txBody>
      </p:sp>
      <p:sp>
        <p:nvSpPr>
          <p:cNvPr id="59" name="Google Shape;59;gb1c4e330e4_0_27"/>
          <p:cNvSpPr txBox="1">
            <a:spLocks noGrp="1"/>
          </p:cNvSpPr>
          <p:nvPr>
            <p:ph type="body" idx="1"/>
          </p:nvPr>
        </p:nvSpPr>
        <p:spPr>
          <a:xfrm>
            <a:off x="431800" y="1257301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The Defense Contract Audit Agency (DCAA) is a vital Department of Defense (DoD) Agency. We conduct audits for DoD contracts for the supplies, services, and weapon systems essential to defending our </a:t>
            </a:r>
            <a:r>
              <a:rPr lang="en-US" dirty="0" smtClean="0"/>
              <a:t>Nation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From aircraft carriers to satellite systems to uniforms, we examine DoD contractors’ business processes, systems, and financial records to 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ensure</a:t>
            </a:r>
            <a:r>
              <a:rPr lang="en-US" dirty="0"/>
              <a:t> that​ contract costs are fair and </a:t>
            </a:r>
            <a:r>
              <a:rPr lang="en-US" dirty="0" smtClean="0"/>
              <a:t>reasonable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Our audits result in government savings of approximately $3 billion every year, enabling DoD to achieve more with its acquisition </a:t>
            </a:r>
            <a:r>
              <a:rPr lang="en-US" dirty="0" smtClean="0"/>
              <a:t>investments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Roboto"/>
                <a:ea typeface="Roboto"/>
                <a:cs typeface="Roboto"/>
                <a:sym typeface="Roboto"/>
              </a:rPr>
              <a:t>	DCAA </a:t>
            </a: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Mission: Supporting the warfighter. Protecting the taxpayer.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gb1c4e330e4_0_27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1c4e330e4_0_178"/>
          <p:cNvSpPr txBox="1">
            <a:spLocks noGrp="1"/>
          </p:cNvSpPr>
          <p:nvPr>
            <p:ph type="title"/>
          </p:nvPr>
        </p:nvSpPr>
        <p:spPr>
          <a:xfrm>
            <a:off x="431800" y="3821134"/>
            <a:ext cx="11265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2800"/>
              <a:buFont typeface="Open Sans"/>
              <a:buNone/>
            </a:pPr>
            <a:r>
              <a:rPr lang="en-US" sz="3500" dirty="0"/>
              <a:t>A Look at DCAA Auditing</a:t>
            </a:r>
            <a:endParaRPr sz="3500" dirty="0"/>
          </a:p>
        </p:txBody>
      </p:sp>
      <p:sp>
        <p:nvSpPr>
          <p:cNvPr id="66" name="Google Shape;66;gb1c4e330e4_0_178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b1c4e330e4_0_64" descr="art_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255" y="0"/>
            <a:ext cx="7708744" cy="64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b1c4e330e4_0_64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Purpose and Focus</a:t>
            </a:r>
            <a:endParaRPr dirty="0"/>
          </a:p>
        </p:txBody>
      </p:sp>
      <p:sp>
        <p:nvSpPr>
          <p:cNvPr id="74" name="Google Shape;74;gb1c4e330e4_0_64"/>
          <p:cNvSpPr txBox="1">
            <a:spLocks noGrp="1"/>
          </p:cNvSpPr>
          <p:nvPr>
            <p:ph type="body" idx="1"/>
          </p:nvPr>
        </p:nvSpPr>
        <p:spPr>
          <a:xfrm>
            <a:off x="431800" y="1251000"/>
            <a:ext cx="65598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Government contract cost accounting is very different from f</a:t>
            </a: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inancial statement auditing at commercial </a:t>
            </a:r>
            <a:r>
              <a:rPr lang="en-US" dirty="0" smtClean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firms</a:t>
            </a:r>
            <a:endParaRPr dirty="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We ensure that taxpayers and DoD get</a:t>
            </a:r>
            <a:br>
              <a:rPr lang="en-US" dirty="0"/>
            </a:br>
            <a:r>
              <a:rPr lang="en-US" dirty="0"/>
              <a:t>the best value for every dollar spent by</a:t>
            </a:r>
            <a:br>
              <a:rPr lang="en-US" dirty="0"/>
            </a:br>
            <a:r>
              <a:rPr lang="en-US" dirty="0"/>
              <a:t>evaluating documented costs to</a:t>
            </a:r>
            <a:br>
              <a:rPr lang="en-US" dirty="0"/>
            </a:br>
            <a:r>
              <a:rPr lang="en-US" dirty="0"/>
              <a:t>determine​ fair and reasonable </a:t>
            </a:r>
            <a:r>
              <a:rPr lang="en-US" dirty="0" smtClean="0"/>
              <a:t>pricing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We ensure costs are classified, segregated, allocated, and reported </a:t>
            </a:r>
            <a:r>
              <a:rPr lang="en-US" dirty="0" smtClean="0"/>
              <a:t>accurately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gb1c4e330e4_0_64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2f868cdaf_0_7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Variety </a:t>
            </a:r>
            <a:r>
              <a:rPr lang="en-US" dirty="0" smtClean="0"/>
              <a:t>- </a:t>
            </a:r>
            <a:r>
              <a:rPr lang="en-US" i="1" dirty="0"/>
              <a:t>Audit Types</a:t>
            </a:r>
            <a:endParaRPr i="1" dirty="0"/>
          </a:p>
        </p:txBody>
      </p:sp>
      <p:sp>
        <p:nvSpPr>
          <p:cNvPr id="82" name="Google Shape;82;gb2f868cdaf_0_7"/>
          <p:cNvSpPr txBox="1">
            <a:spLocks noGrp="1"/>
          </p:cNvSpPr>
          <p:nvPr>
            <p:ph type="body" idx="1"/>
          </p:nvPr>
        </p:nvSpPr>
        <p:spPr>
          <a:xfrm>
            <a:off x="431800" y="1257301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DCAA performs many different types of audits throughout the contract lifecycle. Common audit types and activities include:</a:t>
            </a:r>
            <a:endParaRPr dirty="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6858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Forward Pricing Audits </a:t>
            </a:r>
            <a:r>
              <a:rPr lang="en-US" dirty="0"/>
              <a:t>that</a:t>
            </a: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/>
              <a:t>evaluate proposed costs, to help contracting officers negotiate before awarding a </a:t>
            </a:r>
            <a:r>
              <a:rPr lang="en-US" dirty="0" smtClean="0"/>
              <a:t>contract</a:t>
            </a:r>
            <a:endParaRPr dirty="0"/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System Audits</a:t>
            </a:r>
            <a:r>
              <a:rPr lang="en-US" dirty="0"/>
              <a:t> that ensure a contractor can accurately track, report, and bill labor and material costs in accordance with government </a:t>
            </a:r>
            <a:r>
              <a:rPr lang="en-US" dirty="0" smtClean="0"/>
              <a:t>regulations</a:t>
            </a:r>
            <a:endParaRPr dirty="0"/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85800" lvl="1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>
                <a:latin typeface="Roboto"/>
                <a:ea typeface="Roboto"/>
                <a:cs typeface="Roboto"/>
                <a:sym typeface="Roboto"/>
              </a:rPr>
              <a:t>Incurred Cost Audits</a:t>
            </a:r>
            <a:r>
              <a:rPr lang="en-US" dirty="0"/>
              <a:t> that assess contract costs billed, typically annually or before contract close-out, to avoid erroneous </a:t>
            </a:r>
            <a:r>
              <a:rPr lang="en-US" dirty="0" smtClean="0"/>
              <a:t>charges</a:t>
            </a:r>
            <a:endParaRPr dirty="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b2f868cdaf_0_7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aabe39ed_0_0"/>
          <p:cNvSpPr txBox="1">
            <a:spLocks noGrp="1"/>
          </p:cNvSpPr>
          <p:nvPr>
            <p:ph type="title"/>
          </p:nvPr>
        </p:nvSpPr>
        <p:spPr>
          <a:xfrm>
            <a:off x="431800" y="3651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Example Activities</a:t>
            </a:r>
            <a:endParaRPr dirty="0"/>
          </a:p>
        </p:txBody>
      </p:sp>
      <p:sp>
        <p:nvSpPr>
          <p:cNvPr id="90" name="Google Shape;90;gb3aabe39ed_0_0"/>
          <p:cNvSpPr txBox="1">
            <a:spLocks noGrp="1"/>
          </p:cNvSpPr>
          <p:nvPr>
            <p:ph type="body" idx="1"/>
          </p:nvPr>
        </p:nvSpPr>
        <p:spPr>
          <a:xfrm>
            <a:off x="431800" y="1144525"/>
            <a:ext cx="11265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Below are just some of the potential audit activities you may do at DCAA to ensure DoD contractors’ costs are allowable and reasonable:</a:t>
            </a:r>
            <a:endParaRPr dirty="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85800" lvl="1" indent="-2159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200" dirty="0"/>
              <a:t>Examine contractors’ financial statements and incurred costs</a:t>
            </a:r>
            <a:endParaRPr sz="2200" dirty="0"/>
          </a:p>
          <a:p>
            <a:pPr marL="6858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 dirty="0"/>
              <a:t>Review contractors' billing systems or time recording processes</a:t>
            </a:r>
            <a:endParaRPr sz="2200" dirty="0"/>
          </a:p>
          <a:p>
            <a:pPr marL="6858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 dirty="0"/>
              <a:t>Compare proposal pricing with costs for similar materials and/or federal regulations</a:t>
            </a:r>
            <a:endParaRPr sz="2200" dirty="0"/>
          </a:p>
          <a:p>
            <a:pPr marL="6858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 dirty="0"/>
              <a:t>Research market costs, pricing data, and financial regulations</a:t>
            </a:r>
            <a:endParaRPr sz="2200" dirty="0"/>
          </a:p>
          <a:p>
            <a:pPr marL="6858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 dirty="0"/>
              <a:t>Interview employees and complete labor floor checks</a:t>
            </a:r>
            <a:endParaRPr sz="2200" dirty="0"/>
          </a:p>
          <a:p>
            <a:pPr marL="6858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 dirty="0"/>
              <a:t>Write and present working papers or findings</a:t>
            </a:r>
            <a:endParaRPr sz="2200" dirty="0"/>
          </a:p>
          <a:p>
            <a:pPr marL="6858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200" dirty="0"/>
              <a:t>Observe contractor assembly line operations</a:t>
            </a:r>
            <a:endParaRPr sz="22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gb3aabe39ed_0_0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b2f868cdaf_0_14" descr="art_slide9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400" y="949993"/>
            <a:ext cx="4580598" cy="353952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b2f868cdaf_0_14"/>
          <p:cNvSpPr txBox="1">
            <a:spLocks noGrp="1"/>
          </p:cNvSpPr>
          <p:nvPr>
            <p:ph type="title"/>
          </p:nvPr>
        </p:nvSpPr>
        <p:spPr>
          <a:xfrm>
            <a:off x="431800" y="395825"/>
            <a:ext cx="112650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40"/>
              </a:buClr>
              <a:buSzPts val="3200"/>
              <a:buFont typeface="Open Sans SemiBold"/>
              <a:buNone/>
            </a:pPr>
            <a:r>
              <a:rPr lang="en-US" dirty="0"/>
              <a:t>Variety in Contracts and Offices</a:t>
            </a:r>
            <a:endParaRPr dirty="0"/>
          </a:p>
        </p:txBody>
      </p:sp>
      <p:sp>
        <p:nvSpPr>
          <p:cNvPr id="99" name="Google Shape;99;gb2f868cdaf_0_14"/>
          <p:cNvSpPr txBox="1">
            <a:spLocks noGrp="1"/>
          </p:cNvSpPr>
          <p:nvPr>
            <p:ph type="body" idx="1"/>
          </p:nvPr>
        </p:nvSpPr>
        <p:spPr>
          <a:xfrm>
            <a:off x="431800" y="1175225"/>
            <a:ext cx="71796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DCAA has offices in 41 states and </a:t>
            </a:r>
            <a:r>
              <a:rPr lang="en-US" dirty="0" smtClean="0"/>
              <a:t>several </a:t>
            </a:r>
            <a:r>
              <a:rPr lang="en-US" dirty="0"/>
              <a:t>international </a:t>
            </a:r>
            <a:r>
              <a:rPr lang="en-US" dirty="0" smtClean="0"/>
              <a:t>countries</a:t>
            </a:r>
            <a:endParaRPr dirty="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Specific auditor responsibilities vary with the size and type of contract, the type of audit, and the DCAA office </a:t>
            </a:r>
            <a:r>
              <a:rPr lang="en-US" dirty="0" smtClean="0"/>
              <a:t>type</a:t>
            </a:r>
            <a:endParaRPr dirty="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Some auditors audit a single company’s contracts at a contractor-based DCAA office. Other auditors work at a DCAA “branch office,” and travel to various contractor locations in smaller </a:t>
            </a:r>
            <a:r>
              <a:rPr lang="en-US" dirty="0" smtClean="0"/>
              <a:t>groups</a:t>
            </a:r>
            <a:endParaRPr dirty="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b2f868cdaf_0_14"/>
          <p:cNvSpPr txBox="1">
            <a:spLocks noGrp="1"/>
          </p:cNvSpPr>
          <p:nvPr>
            <p:ph type="sldNum" idx="12"/>
          </p:nvPr>
        </p:nvSpPr>
        <p:spPr>
          <a:xfrm>
            <a:off x="11350487" y="6454775"/>
            <a:ext cx="346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1461</Words>
  <Application>Microsoft Office PowerPoint</Application>
  <PresentationFormat>Widescreen</PresentationFormat>
  <Paragraphs>230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Open Sans SemiBold</vt:lpstr>
      <vt:lpstr>Arial</vt:lpstr>
      <vt:lpstr>Roboto Light</vt:lpstr>
      <vt:lpstr>Calibri</vt:lpstr>
      <vt:lpstr>Open Sans</vt:lpstr>
      <vt:lpstr>Roboto</vt:lpstr>
      <vt:lpstr>Open Sans Light</vt:lpstr>
      <vt:lpstr>Office Theme</vt:lpstr>
      <vt:lpstr>DCAA Career Opportunities</vt:lpstr>
      <vt:lpstr>Agenda</vt:lpstr>
      <vt:lpstr>About DCAA</vt:lpstr>
      <vt:lpstr>About DCAA</vt:lpstr>
      <vt:lpstr>A Look at DCAA Auditing</vt:lpstr>
      <vt:lpstr>Purpose and Focus</vt:lpstr>
      <vt:lpstr>Variety - Audit Types</vt:lpstr>
      <vt:lpstr>Example Activities</vt:lpstr>
      <vt:lpstr>Variety in Contracts and Offices</vt:lpstr>
      <vt:lpstr>Beyond a Desk Job</vt:lpstr>
      <vt:lpstr>What Makes a Great DCAA Auditor</vt:lpstr>
      <vt:lpstr>Why Work for DCAA?</vt:lpstr>
      <vt:lpstr>Why Work for DCAA?</vt:lpstr>
      <vt:lpstr>Why Work for DCAA?  A Mission That Matters</vt:lpstr>
      <vt:lpstr>Why Work for DCAA?  Extraordinary Career Development</vt:lpstr>
      <vt:lpstr>Why Work for DCAA?  Stability and Robust Benefits</vt:lpstr>
      <vt:lpstr>Why Work for DCAA?  Competitive Salaries</vt:lpstr>
      <vt:lpstr>Why Work for DCAA?  Varied Work Locations</vt:lpstr>
      <vt:lpstr>Employee Experience &amp; Perspectives</vt:lpstr>
      <vt:lpstr>Career Opportunities for Students &amp; Recent Graduates</vt:lpstr>
      <vt:lpstr>Pathways Program Opportunities at DCAA</vt:lpstr>
      <vt:lpstr>Qualifications for Permanent Positions</vt:lpstr>
      <vt:lpstr>Applying for DCAA Positions</vt:lpstr>
      <vt:lpstr>Applying for DCAA Positions</vt:lpstr>
      <vt:lpstr>Applying for DCAA Positions, Cont’d</vt:lpstr>
      <vt:lpstr>DCAA Contacts and Q&amp;A</vt:lpstr>
      <vt:lpstr>Learn More About DCAA</vt:lpstr>
      <vt:lpstr>Stay Connected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DCAA Career Opportunities</dc:title>
  <dc:creator>Jamie Spencer</dc:creator>
  <cp:lastModifiedBy>Parker, Ann, Ms, DCAA</cp:lastModifiedBy>
  <cp:revision>24</cp:revision>
  <dcterms:created xsi:type="dcterms:W3CDTF">2020-08-12T19:14:59Z</dcterms:created>
  <dcterms:modified xsi:type="dcterms:W3CDTF">2022-01-19T16:15:25Z</dcterms:modified>
</cp:coreProperties>
</file>