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8" r:id="rId2"/>
    <p:sldId id="261" r:id="rId3"/>
    <p:sldId id="265" r:id="rId4"/>
    <p:sldId id="259" r:id="rId5"/>
    <p:sldId id="264" r:id="rId6"/>
    <p:sldId id="266" r:id="rId7"/>
    <p:sldId id="263" r:id="rId8"/>
    <p:sldId id="262" r:id="rId9"/>
    <p:sldId id="260" r:id="rId10"/>
    <p:sldId id="267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738" autoAdjust="0"/>
  </p:normalViewPr>
  <p:slideViewPr>
    <p:cSldViewPr snapToGrid="0" snapToObjects="1">
      <p:cViewPr varScale="1">
        <p:scale>
          <a:sx n="49" d="100"/>
          <a:sy n="49" d="100"/>
        </p:scale>
        <p:origin x="108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367442-1B2B-4C42-9BB2-A6B32860B04A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7BE7BF-2AE0-4AA2-9355-2502AB98E4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2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9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81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86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43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77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72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1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41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7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9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7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2803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89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93989" y="5947576"/>
            <a:ext cx="2822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 OFFICIAL USE ONLY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56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6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5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3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7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8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6338" y="6494463"/>
            <a:ext cx="1473200" cy="277812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dirty="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2444" y="6494463"/>
            <a:ext cx="259910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9pPr>
          </a:lstStyle>
          <a:p>
            <a:pPr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One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</a:rPr>
              <a:t> Agency, One Team, One Direction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064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5" r:id="rId1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1921913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Briefs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Page | </a:t>
            </a:r>
            <a:fld id="{BC79CCBE-52D1-E04C-B564-6DE01C585E8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Questions/Comments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| </a:t>
            </a:r>
            <a:fld id="{E1F5AE95-29B5-4662-A84C-BBC99D2A4C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 of a Contract Brief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455284"/>
            <a:ext cx="8686800" cy="473029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Contract brief generally includes a synopsis of all pertinent contract provisions</a:t>
            </a:r>
          </a:p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Contract clauses are reviewed to determine the specific requirements for each contract and the allowability, allocability, and reasonableness of costs to be billed to the government</a:t>
            </a:r>
          </a:p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Proforma contract brief is included as part of ICE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Proforma Contract Brief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803626"/>
            <a:ext cx="8686800" cy="14403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dirty="0">
                <a:latin typeface="Arial" charset="0"/>
                <a:ea typeface="ＭＳ Ｐゴシック" pitchFamily="34" charset="-128"/>
              </a:rPr>
              <a:t>ICE </a:t>
            </a:r>
            <a:r>
              <a:rPr lang="en-US" dirty="0" smtClean="0">
                <a:latin typeface="Arial" charset="0"/>
                <a:ea typeface="ＭＳ Ｐゴシック" pitchFamily="34" charset="-128"/>
              </a:rPr>
              <a:t>Model</a:t>
            </a:r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Supplemental Schedule O</a:t>
            </a:r>
            <a:endParaRPr lang="en-US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748105"/>
              </p:ext>
            </p:extLst>
          </p:nvPr>
        </p:nvGraphicFramePr>
        <p:xfrm>
          <a:off x="3294268" y="3502351"/>
          <a:ext cx="2555463" cy="2156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Acrobat Document" showAsIcon="1" r:id="rId4" imgW="914400" imgH="771480" progId="Acrobat.Document.2017">
                  <p:embed/>
                </p:oleObj>
              </mc:Choice>
              <mc:Fallback>
                <p:oleObj name="Acrobat Document" showAsIcon="1" r:id="rId4" imgW="914400" imgH="771480" progId="Acrobat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94268" y="3502351"/>
                        <a:ext cx="2555463" cy="2156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1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Should Contracts be Briefed?</a:t>
            </a:r>
            <a:endParaRPr lang="en-US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17638"/>
            <a:ext cx="8588829" cy="476295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Can enhance Cash Flow through timely processing of billings i.e., billings not rejected for contract </a:t>
            </a:r>
            <a:r>
              <a:rPr lang="en-US" dirty="0" err="1" smtClean="0">
                <a:latin typeface="Arial" charset="0"/>
                <a:ea typeface="ＭＳ Ｐゴシック" pitchFamily="34" charset="-128"/>
              </a:rPr>
              <a:t>noncompliances</a:t>
            </a:r>
            <a:r>
              <a:rPr lang="en-US" dirty="0" smtClean="0">
                <a:latin typeface="Arial" charset="0"/>
                <a:ea typeface="ＭＳ Ｐゴシック" pitchFamily="34" charset="-128"/>
              </a:rPr>
              <a:t>.</a:t>
            </a:r>
          </a:p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Once the contract is signed, the contractor is expected to fully comply with all terms and conditions of the contract.</a:t>
            </a:r>
          </a:p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Without fully understanding what was agreed to in the contract, contractual issues can occur throughout the life of the contract.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Brief Contracts?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22426"/>
            <a:ext cx="8686800" cy="4070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Useful Information for the Contractor:</a:t>
            </a:r>
          </a:p>
          <a:p>
            <a:pPr marL="576263" lvl="1" indent="-347663"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charset="0"/>
                <a:ea typeface="ＭＳ Ｐゴシック" pitchFamily="34" charset="-128"/>
              </a:rPr>
              <a:t>Identification and Location of ACO and/or PCO</a:t>
            </a:r>
          </a:p>
          <a:p>
            <a:pPr marL="576263" lvl="1" indent="-347663"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charset="0"/>
                <a:ea typeface="ＭＳ Ｐゴシック" pitchFamily="34" charset="-128"/>
              </a:rPr>
              <a:t>Identification of Cognizant DCAA Office</a:t>
            </a:r>
          </a:p>
          <a:p>
            <a:pPr marL="576263" lvl="1" indent="-347663"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charset="0"/>
                <a:ea typeface="ＭＳ Ｐゴシック" pitchFamily="34" charset="-128"/>
              </a:rPr>
              <a:t>Where progress payments and vouchers should be submitted</a:t>
            </a:r>
          </a:p>
          <a:p>
            <a:pPr marL="576263" lvl="1" indent="-347663"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charset="0"/>
                <a:ea typeface="ＭＳ Ｐゴシック" pitchFamily="34" charset="-128"/>
              </a:rPr>
              <a:t>Billing instructions e.g., CLIN level, period of performance,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2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Brief Contracts?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30803"/>
            <a:ext cx="8686800" cy="4519613"/>
          </a:xfrm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Understand the terms and conditions agreed to by the parties</a:t>
            </a:r>
          </a:p>
          <a:p>
            <a:pPr marL="457200" indent="-457200"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The criteria used to evaluate allowability include regulatory cost principles, reasonableness, </a:t>
            </a:r>
            <a:r>
              <a:rPr lang="en-US" dirty="0" err="1" smtClean="0">
                <a:latin typeface="Arial" charset="0"/>
                <a:ea typeface="ＭＳ Ｐゴシック" pitchFamily="34" charset="-128"/>
              </a:rPr>
              <a:t>allocability</a:t>
            </a:r>
            <a:r>
              <a:rPr lang="en-US" dirty="0" smtClean="0">
                <a:latin typeface="Arial" charset="0"/>
                <a:ea typeface="ＭＳ Ｐゴシック" pitchFamily="34" charset="-128"/>
              </a:rPr>
              <a:t>, Cost Accounting Standards (CAS), Generally Accepted Accounting Principles (GAAP), and special provisions included in the contract.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Brief Contracts?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16302"/>
            <a:ext cx="8686800" cy="40333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24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FAR and DFARS (or other Agency) contract clauses incorporated into the contracts</a:t>
            </a:r>
          </a:p>
          <a:p>
            <a:pPr marL="457200" indent="-457200">
              <a:lnSpc>
                <a:spcPct val="90000"/>
              </a:lnSpc>
              <a:spcBef>
                <a:spcPts val="24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Special Contract Requirements – Overtime, Travel, Labor – Education/Experience Requirements, etc.</a:t>
            </a:r>
          </a:p>
          <a:p>
            <a:pPr marL="457200" indent="-457200">
              <a:lnSpc>
                <a:spcPct val="90000"/>
              </a:lnSpc>
              <a:spcBef>
                <a:spcPts val="2400"/>
              </a:spcBef>
            </a:pPr>
            <a:r>
              <a:rPr lang="en-US" dirty="0" smtClean="0">
                <a:latin typeface="Arial" charset="0"/>
                <a:ea typeface="ＭＳ Ｐゴシック" pitchFamily="34" charset="-128"/>
              </a:rPr>
              <a:t>Waivers to specific regulations for the specific contract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0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Brief Contracts?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97266"/>
            <a:ext cx="8686800" cy="370205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Administration</a:t>
            </a:r>
          </a:p>
          <a:p>
            <a:pPr marL="685800" lvl="1" indent="-347663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Funding, including any limitations</a:t>
            </a:r>
          </a:p>
          <a:p>
            <a:pPr marL="685800" lvl="1" indent="-347663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Ceilings on Rates, Costs, etc.,</a:t>
            </a:r>
          </a:p>
          <a:p>
            <a:pPr marL="685800" lvl="1" indent="-347663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3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 Brief Contracts?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3392"/>
            <a:ext cx="8229600" cy="360566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Statement of Work</a:t>
            </a:r>
          </a:p>
          <a:p>
            <a:pPr marL="457200" indent="-457200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Requirements</a:t>
            </a:r>
          </a:p>
          <a:p>
            <a:pPr marL="457200" indent="-457200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Contract Modifications</a:t>
            </a:r>
          </a:p>
          <a:p>
            <a:pPr marL="457200" indent="-457200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Prime or Subcontract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27888"/>
      </p:ext>
    </p:extLst>
  </p:cSld>
  <p:clrMapOvr>
    <a:masterClrMapping/>
  </p:clrMapOvr>
</p:sld>
</file>

<file path=ppt/theme/theme1.xml><?xml version="1.0" encoding="utf-8"?>
<a:theme xmlns:a="http://schemas.openxmlformats.org/drawingml/2006/main" name="DCAA20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DCAA2017</Template>
  <TotalTime>806</TotalTime>
  <Words>344</Words>
  <Application>Microsoft Office PowerPoint</Application>
  <PresentationFormat>On-screen Show (4:3)</PresentationFormat>
  <Paragraphs>55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DCAA2017</vt:lpstr>
      <vt:lpstr>Acrobat Document</vt:lpstr>
      <vt:lpstr>Contract Briefs</vt:lpstr>
      <vt:lpstr>Objective of a Contract Brief</vt:lpstr>
      <vt:lpstr>Proforma Contract Brief</vt:lpstr>
      <vt:lpstr>Why Should Contracts be Briefed?</vt:lpstr>
      <vt:lpstr>Why Brief Contracts?</vt:lpstr>
      <vt:lpstr>Why Brief Contracts?</vt:lpstr>
      <vt:lpstr>Why Brief Contracts?</vt:lpstr>
      <vt:lpstr>Why Brief Contracts?</vt:lpstr>
      <vt:lpstr>Why Brief Contracts?</vt:lpstr>
      <vt:lpstr>Questions/Comments</vt:lpstr>
    </vt:vector>
  </TitlesOfParts>
  <Company>Defense Contract Audit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Sherry Kobus</dc:creator>
  <cp:lastModifiedBy>Mercado, Luis, Mr, DCAA</cp:lastModifiedBy>
  <cp:revision>39</cp:revision>
  <cp:lastPrinted>2014-06-19T12:11:17Z</cp:lastPrinted>
  <dcterms:created xsi:type="dcterms:W3CDTF">2014-06-19T11:41:38Z</dcterms:created>
  <dcterms:modified xsi:type="dcterms:W3CDTF">2022-10-11T12:49:28Z</dcterms:modified>
</cp:coreProperties>
</file>