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1" r:id="rId2"/>
    <p:sldId id="262" r:id="rId3"/>
    <p:sldId id="263" r:id="rId4"/>
    <p:sldId id="264" r:id="rId5"/>
    <p:sldId id="265" r:id="rId6"/>
    <p:sldId id="266" r:id="rId7"/>
    <p:sldId id="29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3" r:id="rId34"/>
    <p:sldId id="294" r:id="rId35"/>
    <p:sldId id="297" r:id="rId36"/>
    <p:sldId id="298" r:id="rId37"/>
    <p:sldId id="301" r:id="rId38"/>
    <p:sldId id="295" r:id="rId3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44181" autoAdjust="0"/>
  </p:normalViewPr>
  <p:slideViewPr>
    <p:cSldViewPr snapToGrid="0" snapToObjects="1">
      <p:cViewPr varScale="1">
        <p:scale>
          <a:sx n="31" d="100"/>
          <a:sy n="31" d="100"/>
        </p:scale>
        <p:origin x="1614" y="54"/>
      </p:cViewPr>
      <p:guideLst>
        <p:guide orient="horz" pos="2160"/>
        <p:guide pos="2880"/>
      </p:guideLst>
    </p:cSldViewPr>
  </p:slideViewPr>
  <p:notesTextViewPr>
    <p:cViewPr>
      <p:scale>
        <a:sx n="1" d="1"/>
        <a:sy n="1" d="1"/>
      </p:scale>
      <p:origin x="0" y="0"/>
    </p:cViewPr>
  </p:notesTextViewPr>
  <p:sorterViewPr>
    <p:cViewPr>
      <p:scale>
        <a:sx n="100" d="100"/>
        <a:sy n="100" d="100"/>
      </p:scale>
      <p:origin x="0" y="-6318"/>
    </p:cViewPr>
  </p:sorterViewPr>
  <p:notesViewPr>
    <p:cSldViewPr snapToGrid="0" snapToObjects="1">
      <p:cViewPr varScale="1">
        <p:scale>
          <a:sx n="80" d="100"/>
          <a:sy n="80" d="100"/>
        </p:scale>
        <p:origin x="31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CC9815-D4BE-40FE-9EC6-D9762BD393AF}" type="datetimeFigureOut">
              <a:rPr lang="en-US" smtClean="0"/>
              <a:t>10/11/2022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A44644-830D-43FD-AE9E-C082F3C01AF2}" type="slidenum">
              <a:rPr lang="en-US" smtClean="0"/>
              <a:t>‹#›</a:t>
            </a:fld>
            <a:endParaRPr lang="en-US"/>
          </a:p>
        </p:txBody>
      </p:sp>
    </p:spTree>
    <p:extLst>
      <p:ext uri="{BB962C8B-B14F-4D97-AF65-F5344CB8AC3E}">
        <p14:creationId xmlns:p14="http://schemas.microsoft.com/office/powerpoint/2010/main" val="187693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7C667FBD-D948-46D9-B315-B97ECB911ED8}" type="datetimeFigureOut">
              <a:rPr lang="en-US"/>
              <a:pPr>
                <a:defRPr/>
              </a:pPr>
              <a:t>10/11/2022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0C940389-93A0-452C-B19D-2C2ADB343A22}" type="slidenum">
              <a:rPr lang="en-US"/>
              <a:pPr>
                <a:defRPr/>
              </a:pPr>
              <a:t>‹#›</a:t>
            </a:fld>
            <a:endParaRPr lang="en-US"/>
          </a:p>
        </p:txBody>
      </p:sp>
    </p:spTree>
    <p:extLst>
      <p:ext uri="{BB962C8B-B14F-4D97-AF65-F5344CB8AC3E}">
        <p14:creationId xmlns:p14="http://schemas.microsoft.com/office/powerpoint/2010/main" val="577067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0F06D07-EE45-46B9-A7C0-72D05181B5C5}"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normAutofit/>
          </a:bodyPr>
          <a:lstStyle/>
          <a:p>
            <a:pPr eaLnBrk="1" hangingPunct="1"/>
            <a:endParaRPr lang="en-US" dirty="0" smtClean="0"/>
          </a:p>
        </p:txBody>
      </p:sp>
    </p:spTree>
    <p:extLst>
      <p:ext uri="{BB962C8B-B14F-4D97-AF65-F5344CB8AC3E}">
        <p14:creationId xmlns:p14="http://schemas.microsoft.com/office/powerpoint/2010/main" val="412999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10</a:t>
            </a:fld>
            <a:endParaRPr lang="en-US"/>
          </a:p>
        </p:txBody>
      </p:sp>
    </p:spTree>
    <p:extLst>
      <p:ext uri="{BB962C8B-B14F-4D97-AF65-F5344CB8AC3E}">
        <p14:creationId xmlns:p14="http://schemas.microsoft.com/office/powerpoint/2010/main" val="416324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11</a:t>
            </a:fld>
            <a:endParaRPr lang="en-US"/>
          </a:p>
        </p:txBody>
      </p:sp>
    </p:spTree>
    <p:extLst>
      <p:ext uri="{BB962C8B-B14F-4D97-AF65-F5344CB8AC3E}">
        <p14:creationId xmlns:p14="http://schemas.microsoft.com/office/powerpoint/2010/main" val="35131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12</a:t>
            </a:fld>
            <a:endParaRPr lang="en-US"/>
          </a:p>
        </p:txBody>
      </p:sp>
    </p:spTree>
    <p:extLst>
      <p:ext uri="{BB962C8B-B14F-4D97-AF65-F5344CB8AC3E}">
        <p14:creationId xmlns:p14="http://schemas.microsoft.com/office/powerpoint/2010/main" val="216058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b="1" u="sng"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13</a:t>
            </a:fld>
            <a:endParaRPr lang="en-US"/>
          </a:p>
        </p:txBody>
      </p:sp>
    </p:spTree>
    <p:extLst>
      <p:ext uri="{BB962C8B-B14F-4D97-AF65-F5344CB8AC3E}">
        <p14:creationId xmlns:p14="http://schemas.microsoft.com/office/powerpoint/2010/main" val="178890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14</a:t>
            </a:fld>
            <a:endParaRPr lang="en-US"/>
          </a:p>
        </p:txBody>
      </p:sp>
    </p:spTree>
    <p:extLst>
      <p:ext uri="{BB962C8B-B14F-4D97-AF65-F5344CB8AC3E}">
        <p14:creationId xmlns:p14="http://schemas.microsoft.com/office/powerpoint/2010/main" val="225103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15</a:t>
            </a:fld>
            <a:endParaRPr lang="en-US"/>
          </a:p>
        </p:txBody>
      </p:sp>
    </p:spTree>
    <p:extLst>
      <p:ext uri="{BB962C8B-B14F-4D97-AF65-F5344CB8AC3E}">
        <p14:creationId xmlns:p14="http://schemas.microsoft.com/office/powerpoint/2010/main" val="146516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16</a:t>
            </a:fld>
            <a:endParaRPr lang="en-US"/>
          </a:p>
        </p:txBody>
      </p:sp>
    </p:spTree>
    <p:extLst>
      <p:ext uri="{BB962C8B-B14F-4D97-AF65-F5344CB8AC3E}">
        <p14:creationId xmlns:p14="http://schemas.microsoft.com/office/powerpoint/2010/main" val="336041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17</a:t>
            </a:fld>
            <a:endParaRPr lang="en-US"/>
          </a:p>
        </p:txBody>
      </p:sp>
    </p:spTree>
    <p:extLst>
      <p:ext uri="{BB962C8B-B14F-4D97-AF65-F5344CB8AC3E}">
        <p14:creationId xmlns:p14="http://schemas.microsoft.com/office/powerpoint/2010/main" val="300091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18</a:t>
            </a:fld>
            <a:endParaRPr lang="en-US"/>
          </a:p>
        </p:txBody>
      </p:sp>
    </p:spTree>
    <p:extLst>
      <p:ext uri="{BB962C8B-B14F-4D97-AF65-F5344CB8AC3E}">
        <p14:creationId xmlns:p14="http://schemas.microsoft.com/office/powerpoint/2010/main" val="71602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19</a:t>
            </a:fld>
            <a:endParaRPr lang="en-US"/>
          </a:p>
        </p:txBody>
      </p:sp>
    </p:spTree>
    <p:extLst>
      <p:ext uri="{BB962C8B-B14F-4D97-AF65-F5344CB8AC3E}">
        <p14:creationId xmlns:p14="http://schemas.microsoft.com/office/powerpoint/2010/main" val="235764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2</a:t>
            </a:fld>
            <a:endParaRPr lang="en-US"/>
          </a:p>
        </p:txBody>
      </p:sp>
    </p:spTree>
    <p:extLst>
      <p:ext uri="{BB962C8B-B14F-4D97-AF65-F5344CB8AC3E}">
        <p14:creationId xmlns:p14="http://schemas.microsoft.com/office/powerpoint/2010/main" val="1725225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20</a:t>
            </a:fld>
            <a:endParaRPr lang="en-US"/>
          </a:p>
        </p:txBody>
      </p:sp>
    </p:spTree>
    <p:extLst>
      <p:ext uri="{BB962C8B-B14F-4D97-AF65-F5344CB8AC3E}">
        <p14:creationId xmlns:p14="http://schemas.microsoft.com/office/powerpoint/2010/main" val="369434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21</a:t>
            </a:fld>
            <a:endParaRPr lang="en-US"/>
          </a:p>
        </p:txBody>
      </p:sp>
    </p:spTree>
    <p:extLst>
      <p:ext uri="{BB962C8B-B14F-4D97-AF65-F5344CB8AC3E}">
        <p14:creationId xmlns:p14="http://schemas.microsoft.com/office/powerpoint/2010/main" val="254181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22</a:t>
            </a:fld>
            <a:endParaRPr lang="en-US"/>
          </a:p>
        </p:txBody>
      </p:sp>
    </p:spTree>
    <p:extLst>
      <p:ext uri="{BB962C8B-B14F-4D97-AF65-F5344CB8AC3E}">
        <p14:creationId xmlns:p14="http://schemas.microsoft.com/office/powerpoint/2010/main" val="24723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23</a:t>
            </a:fld>
            <a:endParaRPr lang="en-US"/>
          </a:p>
        </p:txBody>
      </p:sp>
    </p:spTree>
    <p:extLst>
      <p:ext uri="{BB962C8B-B14F-4D97-AF65-F5344CB8AC3E}">
        <p14:creationId xmlns:p14="http://schemas.microsoft.com/office/powerpoint/2010/main" val="341100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879" indent="-241879">
              <a:defRPr/>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24</a:t>
            </a:fld>
            <a:endParaRPr lang="en-US"/>
          </a:p>
        </p:txBody>
      </p:sp>
    </p:spTree>
    <p:extLst>
      <p:ext uri="{BB962C8B-B14F-4D97-AF65-F5344CB8AC3E}">
        <p14:creationId xmlns:p14="http://schemas.microsoft.com/office/powerpoint/2010/main" val="4105562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25</a:t>
            </a:fld>
            <a:endParaRPr lang="en-US"/>
          </a:p>
        </p:txBody>
      </p:sp>
    </p:spTree>
    <p:extLst>
      <p:ext uri="{BB962C8B-B14F-4D97-AF65-F5344CB8AC3E}">
        <p14:creationId xmlns:p14="http://schemas.microsoft.com/office/powerpoint/2010/main" val="368790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26</a:t>
            </a:fld>
            <a:endParaRPr lang="en-US"/>
          </a:p>
        </p:txBody>
      </p:sp>
    </p:spTree>
    <p:extLst>
      <p:ext uri="{BB962C8B-B14F-4D97-AF65-F5344CB8AC3E}">
        <p14:creationId xmlns:p14="http://schemas.microsoft.com/office/powerpoint/2010/main" val="162859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27</a:t>
            </a:fld>
            <a:endParaRPr lang="en-US"/>
          </a:p>
        </p:txBody>
      </p:sp>
    </p:spTree>
    <p:extLst>
      <p:ext uri="{BB962C8B-B14F-4D97-AF65-F5344CB8AC3E}">
        <p14:creationId xmlns:p14="http://schemas.microsoft.com/office/powerpoint/2010/main" val="1337395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28</a:t>
            </a:fld>
            <a:endParaRPr lang="en-US"/>
          </a:p>
        </p:txBody>
      </p:sp>
    </p:spTree>
    <p:extLst>
      <p:ext uri="{BB962C8B-B14F-4D97-AF65-F5344CB8AC3E}">
        <p14:creationId xmlns:p14="http://schemas.microsoft.com/office/powerpoint/2010/main" val="260435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29</a:t>
            </a:fld>
            <a:endParaRPr lang="en-US"/>
          </a:p>
        </p:txBody>
      </p:sp>
    </p:spTree>
    <p:extLst>
      <p:ext uri="{BB962C8B-B14F-4D97-AF65-F5344CB8AC3E}">
        <p14:creationId xmlns:p14="http://schemas.microsoft.com/office/powerpoint/2010/main" val="293800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12"/>
              </a:spcBef>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a:t>
            </a:fld>
            <a:endParaRPr lang="en-US"/>
          </a:p>
        </p:txBody>
      </p:sp>
    </p:spTree>
    <p:extLst>
      <p:ext uri="{BB962C8B-B14F-4D97-AF65-F5344CB8AC3E}">
        <p14:creationId xmlns:p14="http://schemas.microsoft.com/office/powerpoint/2010/main" val="3465291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30</a:t>
            </a:fld>
            <a:endParaRPr lang="en-US"/>
          </a:p>
        </p:txBody>
      </p:sp>
    </p:spTree>
    <p:extLst>
      <p:ext uri="{BB962C8B-B14F-4D97-AF65-F5344CB8AC3E}">
        <p14:creationId xmlns:p14="http://schemas.microsoft.com/office/powerpoint/2010/main" val="1024590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31</a:t>
            </a:fld>
            <a:endParaRPr lang="en-US"/>
          </a:p>
        </p:txBody>
      </p:sp>
    </p:spTree>
    <p:extLst>
      <p:ext uri="{BB962C8B-B14F-4D97-AF65-F5344CB8AC3E}">
        <p14:creationId xmlns:p14="http://schemas.microsoft.com/office/powerpoint/2010/main" val="303930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BE7BF-2AE0-4AA2-9355-2502AB98E4B4}" type="slidenum">
              <a:rPr lang="en-US" smtClean="0"/>
              <a:pPr/>
              <a:t>32</a:t>
            </a:fld>
            <a:endParaRPr lang="en-US"/>
          </a:p>
        </p:txBody>
      </p:sp>
    </p:spTree>
    <p:extLst>
      <p:ext uri="{BB962C8B-B14F-4D97-AF65-F5344CB8AC3E}">
        <p14:creationId xmlns:p14="http://schemas.microsoft.com/office/powerpoint/2010/main" val="415318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33</a:t>
            </a:fld>
            <a:endParaRPr lang="en-US"/>
          </a:p>
        </p:txBody>
      </p:sp>
    </p:spTree>
    <p:extLst>
      <p:ext uri="{BB962C8B-B14F-4D97-AF65-F5344CB8AC3E}">
        <p14:creationId xmlns:p14="http://schemas.microsoft.com/office/powerpoint/2010/main" val="2033306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i="1" dirty="0" smtClean="0"/>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34</a:t>
            </a:fld>
            <a:endParaRPr lang="en-US"/>
          </a:p>
        </p:txBody>
      </p:sp>
    </p:spTree>
    <p:extLst>
      <p:ext uri="{BB962C8B-B14F-4D97-AF65-F5344CB8AC3E}">
        <p14:creationId xmlns:p14="http://schemas.microsoft.com/office/powerpoint/2010/main" val="18455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35</a:t>
            </a:fld>
            <a:endParaRPr lang="en-US"/>
          </a:p>
        </p:txBody>
      </p:sp>
    </p:spTree>
    <p:extLst>
      <p:ext uri="{BB962C8B-B14F-4D97-AF65-F5344CB8AC3E}">
        <p14:creationId xmlns:p14="http://schemas.microsoft.com/office/powerpoint/2010/main" val="3690094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36</a:t>
            </a:fld>
            <a:endParaRPr lang="en-US"/>
          </a:p>
        </p:txBody>
      </p:sp>
    </p:spTree>
    <p:extLst>
      <p:ext uri="{BB962C8B-B14F-4D97-AF65-F5344CB8AC3E}">
        <p14:creationId xmlns:p14="http://schemas.microsoft.com/office/powerpoint/2010/main" val="1628515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37</a:t>
            </a:fld>
            <a:endParaRPr lang="en-US"/>
          </a:p>
        </p:txBody>
      </p:sp>
    </p:spTree>
    <p:extLst>
      <p:ext uri="{BB962C8B-B14F-4D97-AF65-F5344CB8AC3E}">
        <p14:creationId xmlns:p14="http://schemas.microsoft.com/office/powerpoint/2010/main" val="169333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12"/>
              </a:spcBef>
            </a:pPr>
            <a:endParaRPr lang="en-US" sz="1400"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4</a:t>
            </a:fld>
            <a:endParaRPr lang="en-US"/>
          </a:p>
        </p:txBody>
      </p:sp>
    </p:spTree>
    <p:extLst>
      <p:ext uri="{BB962C8B-B14F-4D97-AF65-F5344CB8AC3E}">
        <p14:creationId xmlns:p14="http://schemas.microsoft.com/office/powerpoint/2010/main" val="96454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5</a:t>
            </a:fld>
            <a:endParaRPr lang="en-US"/>
          </a:p>
        </p:txBody>
      </p:sp>
    </p:spTree>
    <p:extLst>
      <p:ext uri="{BB962C8B-B14F-4D97-AF65-F5344CB8AC3E}">
        <p14:creationId xmlns:p14="http://schemas.microsoft.com/office/powerpoint/2010/main" val="259399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E7BF-2AE0-4AA2-9355-2502AB98E4B4}" type="slidenum">
              <a:rPr lang="en-US" smtClean="0"/>
              <a:pPr/>
              <a:t>6</a:t>
            </a:fld>
            <a:endParaRPr lang="en-US"/>
          </a:p>
        </p:txBody>
      </p:sp>
    </p:spTree>
    <p:extLst>
      <p:ext uri="{BB962C8B-B14F-4D97-AF65-F5344CB8AC3E}">
        <p14:creationId xmlns:p14="http://schemas.microsoft.com/office/powerpoint/2010/main" val="371580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endParaRPr lang="en-US" sz="1200" baseline="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7</a:t>
            </a:fld>
            <a:endParaRPr lang="en-US"/>
          </a:p>
        </p:txBody>
      </p:sp>
    </p:spTree>
    <p:extLst>
      <p:ext uri="{BB962C8B-B14F-4D97-AF65-F5344CB8AC3E}">
        <p14:creationId xmlns:p14="http://schemas.microsoft.com/office/powerpoint/2010/main" val="30143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BE7BF-2AE0-4AA2-9355-2502AB98E4B4}" type="slidenum">
              <a:rPr lang="en-US" smtClean="0"/>
              <a:pPr/>
              <a:t>8</a:t>
            </a:fld>
            <a:endParaRPr lang="en-US"/>
          </a:p>
        </p:txBody>
      </p:sp>
    </p:spTree>
    <p:extLst>
      <p:ext uri="{BB962C8B-B14F-4D97-AF65-F5344CB8AC3E}">
        <p14:creationId xmlns:p14="http://schemas.microsoft.com/office/powerpoint/2010/main" val="164078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E77BE7BF-2AE0-4AA2-9355-2502AB98E4B4}" type="slidenum">
              <a:rPr lang="en-US" smtClean="0"/>
              <a:pPr/>
              <a:t>9</a:t>
            </a:fld>
            <a:endParaRPr lang="en-US"/>
          </a:p>
        </p:txBody>
      </p:sp>
    </p:spTree>
    <p:extLst>
      <p:ext uri="{BB962C8B-B14F-4D97-AF65-F5344CB8AC3E}">
        <p14:creationId xmlns:p14="http://schemas.microsoft.com/office/powerpoint/2010/main" val="388130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Page | </a:t>
            </a:r>
            <a:fld id="{38320FE0-656A-4F94-A98D-52793B8A5A61}" type="slidenum">
              <a:rPr lang="en-US"/>
              <a:pPr>
                <a:defRPr/>
              </a:pPr>
              <a:t>‹#›</a:t>
            </a:fld>
            <a:endParaRPr lang="en-US"/>
          </a:p>
        </p:txBody>
      </p:sp>
    </p:spTree>
    <p:extLst>
      <p:ext uri="{BB962C8B-B14F-4D97-AF65-F5344CB8AC3E}">
        <p14:creationId xmlns:p14="http://schemas.microsoft.com/office/powerpoint/2010/main" val="31879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Page | </a:t>
            </a:r>
            <a:fld id="{BBD223EC-FAAE-4947-A428-2A37DFFEED0E}" type="slidenum">
              <a:rPr lang="en-US"/>
              <a:pPr>
                <a:defRPr/>
              </a:pPr>
              <a:t>‹#›</a:t>
            </a:fld>
            <a:endParaRPr lang="en-US"/>
          </a:p>
        </p:txBody>
      </p:sp>
    </p:spTree>
    <p:extLst>
      <p:ext uri="{BB962C8B-B14F-4D97-AF65-F5344CB8AC3E}">
        <p14:creationId xmlns:p14="http://schemas.microsoft.com/office/powerpoint/2010/main" val="70387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Page | </a:t>
            </a:r>
            <a:fld id="{C7A20849-CD24-4B0C-8CC9-E059F7F6E7E4}" type="slidenum">
              <a:rPr lang="en-US"/>
              <a:pPr>
                <a:defRPr/>
              </a:pPr>
              <a:t>‹#›</a:t>
            </a:fld>
            <a:endParaRPr lang="en-US"/>
          </a:p>
        </p:txBody>
      </p:sp>
    </p:spTree>
    <p:extLst>
      <p:ext uri="{BB962C8B-B14F-4D97-AF65-F5344CB8AC3E}">
        <p14:creationId xmlns:p14="http://schemas.microsoft.com/office/powerpoint/2010/main" val="234888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Page | </a:t>
            </a:r>
            <a:fld id="{E1F5AE95-29B5-4662-A84C-BBC99D2A4CE3}" type="slidenum">
              <a:rPr lang="en-US"/>
              <a:pPr>
                <a:defRPr/>
              </a:pPr>
              <a:t>‹#›</a:t>
            </a:fld>
            <a:endParaRPr lang="en-US"/>
          </a:p>
        </p:txBody>
      </p:sp>
    </p:spTree>
    <p:extLst>
      <p:ext uri="{BB962C8B-B14F-4D97-AF65-F5344CB8AC3E}">
        <p14:creationId xmlns:p14="http://schemas.microsoft.com/office/powerpoint/2010/main" val="30484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r>
              <a:rPr lang="en-US"/>
              <a:t>Page | </a:t>
            </a:r>
            <a:fld id="{EE558D5B-84E4-421E-930B-C8CC38FDBB6E}" type="slidenum">
              <a:rPr lang="en-US"/>
              <a:pPr>
                <a:defRPr/>
              </a:pPr>
              <a:t>‹#›</a:t>
            </a:fld>
            <a:endParaRPr lang="en-US"/>
          </a:p>
        </p:txBody>
      </p:sp>
    </p:spTree>
    <p:extLst>
      <p:ext uri="{BB962C8B-B14F-4D97-AF65-F5344CB8AC3E}">
        <p14:creationId xmlns:p14="http://schemas.microsoft.com/office/powerpoint/2010/main" val="188179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r>
              <a:rPr lang="en-US"/>
              <a:t>Page | </a:t>
            </a:r>
            <a:fld id="{F698CEED-8EB1-4A28-AE8F-E712C280DA48}" type="slidenum">
              <a:rPr lang="en-US"/>
              <a:pPr>
                <a:defRPr/>
              </a:pPr>
              <a:t>‹#›</a:t>
            </a:fld>
            <a:endParaRPr lang="en-US"/>
          </a:p>
        </p:txBody>
      </p:sp>
    </p:spTree>
    <p:extLst>
      <p:ext uri="{BB962C8B-B14F-4D97-AF65-F5344CB8AC3E}">
        <p14:creationId xmlns:p14="http://schemas.microsoft.com/office/powerpoint/2010/main" val="93969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r>
              <a:rPr lang="en-US"/>
              <a:t>Page | </a:t>
            </a:r>
            <a:fld id="{9F75B08E-E29F-49D0-9FE8-B1FD9C3F71D5}" type="slidenum">
              <a:rPr lang="en-US"/>
              <a:pPr>
                <a:defRPr/>
              </a:pPr>
              <a:t>‹#›</a:t>
            </a:fld>
            <a:endParaRPr lang="en-US"/>
          </a:p>
        </p:txBody>
      </p:sp>
    </p:spTree>
    <p:extLst>
      <p:ext uri="{BB962C8B-B14F-4D97-AF65-F5344CB8AC3E}">
        <p14:creationId xmlns:p14="http://schemas.microsoft.com/office/powerpoint/2010/main" val="118874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r>
              <a:rPr lang="en-US"/>
              <a:t>Page | </a:t>
            </a:r>
            <a:fld id="{E77420BB-4D05-4A4F-B79A-348E6C18F208}" type="slidenum">
              <a:rPr lang="en-US"/>
              <a:pPr>
                <a:defRPr/>
              </a:pPr>
              <a:t>‹#›</a:t>
            </a:fld>
            <a:endParaRPr lang="en-US"/>
          </a:p>
        </p:txBody>
      </p:sp>
    </p:spTree>
    <p:extLst>
      <p:ext uri="{BB962C8B-B14F-4D97-AF65-F5344CB8AC3E}">
        <p14:creationId xmlns:p14="http://schemas.microsoft.com/office/powerpoint/2010/main" val="34808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smtClean="0">
                <a:solidFill>
                  <a:schemeClr val="tx2"/>
                </a:solidFill>
              </a:defRPr>
            </a:lvl1pPr>
          </a:lstStyle>
          <a:p>
            <a:pPr>
              <a:defRPr/>
            </a:pPr>
            <a:r>
              <a:rPr lang="en-US"/>
              <a:t>Page | </a:t>
            </a:r>
            <a:fld id="{3D6C057F-B10D-4413-BB89-E2DC3F3DA4C2}" type="slidenum">
              <a:rPr lang="en-US"/>
              <a:pPr>
                <a:defRPr/>
              </a:pPr>
              <a:t>‹#›</a:t>
            </a:fld>
            <a:endParaRPr lang="en-US" dirty="0"/>
          </a:p>
        </p:txBody>
      </p:sp>
    </p:spTree>
    <p:extLst>
      <p:ext uri="{BB962C8B-B14F-4D97-AF65-F5344CB8AC3E}">
        <p14:creationId xmlns:p14="http://schemas.microsoft.com/office/powerpoint/2010/main" val="122018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t>Page | </a:t>
            </a:r>
            <a:fld id="{039796C0-8310-493D-948A-D7C3C1CACEA1}" type="slidenum">
              <a:rPr lang="en-US"/>
              <a:pPr>
                <a:defRPr/>
              </a:pPr>
              <a:t>‹#›</a:t>
            </a:fld>
            <a:endParaRPr lang="en-US"/>
          </a:p>
        </p:txBody>
      </p:sp>
    </p:spTree>
    <p:extLst>
      <p:ext uri="{BB962C8B-B14F-4D97-AF65-F5344CB8AC3E}">
        <p14:creationId xmlns:p14="http://schemas.microsoft.com/office/powerpoint/2010/main" val="393324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t>Page | </a:t>
            </a:r>
            <a:fld id="{29D1FE5F-CE09-41D8-9A16-6FFB8640C7BB}" type="slidenum">
              <a:rPr lang="en-US"/>
              <a:pPr>
                <a:defRPr/>
              </a:pPr>
              <a:t>‹#›</a:t>
            </a:fld>
            <a:endParaRPr lang="en-US"/>
          </a:p>
        </p:txBody>
      </p:sp>
    </p:spTree>
    <p:extLst>
      <p:ext uri="{BB962C8B-B14F-4D97-AF65-F5344CB8AC3E}">
        <p14:creationId xmlns:p14="http://schemas.microsoft.com/office/powerpoint/2010/main" val="6363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7526338" y="6494463"/>
            <a:ext cx="1473200" cy="277812"/>
          </a:xfrm>
          <a:prstGeom prst="rect">
            <a:avLst/>
          </a:prstGeom>
        </p:spPr>
        <p:txBody>
          <a:bodyPr/>
          <a:lstStyle>
            <a:lvl1pPr algn="r" fontAlgn="auto">
              <a:spcBef>
                <a:spcPts val="0"/>
              </a:spcBef>
              <a:spcAft>
                <a:spcPts val="0"/>
              </a:spcAft>
              <a:defRPr sz="1200" b="1" dirty="0" smtClean="0">
                <a:solidFill>
                  <a:schemeClr val="bg1"/>
                </a:solidFill>
                <a:latin typeface="+mn-lt"/>
                <a:cs typeface="+mn-cs"/>
              </a:defRPr>
            </a:lvl1pPr>
          </a:lstStyle>
          <a:p>
            <a:pPr>
              <a:defRPr/>
            </a:pPr>
            <a:r>
              <a:rPr lang="en-US" dirty="0"/>
              <a:t>Page | </a:t>
            </a:r>
            <a:fld id="{40FDE8B0-B4AB-40FE-8B3E-3004FF99500E}" type="slidenum">
              <a:rPr lang="en-US"/>
              <a:pPr>
                <a:defRPr/>
              </a:pPr>
              <a:t>‹#›</a:t>
            </a:fld>
            <a:endParaRPr lang="en-US" dirty="0"/>
          </a:p>
        </p:txBody>
      </p:sp>
      <p:sp>
        <p:nvSpPr>
          <p:cNvPr id="7" name="TextBox 6"/>
          <p:cNvSpPr txBox="1"/>
          <p:nvPr/>
        </p:nvSpPr>
        <p:spPr>
          <a:xfrm>
            <a:off x="3272444" y="6494463"/>
            <a:ext cx="2599109" cy="276999"/>
          </a:xfrm>
          <a:prstGeom prst="rect">
            <a:avLst/>
          </a:prstGeom>
          <a:noFill/>
        </p:spPr>
        <p:txBody>
          <a:bodyPr wrap="none">
            <a:spAutoFit/>
          </a:bodyPr>
          <a:lstStyle>
            <a:defPPr>
              <a:defRPr lang="en-US"/>
            </a:defPPr>
            <a:lvl1pPr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1pPr>
            <a:lvl2pPr marL="4572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2pPr>
            <a:lvl3pPr marL="9144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3pPr>
            <a:lvl4pPr marL="13716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4pPr>
            <a:lvl5pPr marL="18288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5pPr>
            <a:lvl6pPr marL="22860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6pPr>
            <a:lvl7pPr marL="27432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7pPr>
            <a:lvl8pPr marL="32004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8pPr>
            <a:lvl9pPr marL="36576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9pPr>
          </a:lstStyle>
          <a:p>
            <a:pPr>
              <a:defRPr/>
            </a:pPr>
            <a:r>
              <a:rPr lang="en-US" sz="1200" b="1" dirty="0" smtClean="0">
                <a:solidFill>
                  <a:schemeClr val="bg1"/>
                </a:solidFill>
                <a:latin typeface="+mn-lt"/>
              </a:rPr>
              <a:t>One</a:t>
            </a:r>
            <a:r>
              <a:rPr lang="en-US" sz="1200" b="1" baseline="0" dirty="0" smtClean="0">
                <a:solidFill>
                  <a:schemeClr val="bg1"/>
                </a:solidFill>
                <a:latin typeface="+mn-lt"/>
              </a:rPr>
              <a:t> Agency, One Team, One Direction</a:t>
            </a:r>
            <a:endParaRPr lang="en-US" sz="12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Lst>
  <p:hf hdr="0" ftr="0" dt="0"/>
  <p:txStyles>
    <p:titleStyle>
      <a:lvl1pPr algn="ctr" defTabSz="457200" rtl="0" eaLnBrk="1" fontAlgn="base" hangingPunct="1">
        <a:spcBef>
          <a:spcPct val="0"/>
        </a:spcBef>
        <a:spcAft>
          <a:spcPct val="0"/>
        </a:spcAft>
        <a:defRPr sz="4400" kern="1200">
          <a:solidFill>
            <a:schemeClr val="tx2"/>
          </a:solidFill>
          <a:latin typeface="+mj-lt"/>
          <a:ea typeface="+mj-ea"/>
          <a:cs typeface="+mj-cs"/>
        </a:defRPr>
      </a:lvl1pPr>
      <a:lvl2pPr algn="ctr" defTabSz="457200" rtl="0" eaLnBrk="1" fontAlgn="base" hangingPunct="1">
        <a:spcBef>
          <a:spcPct val="0"/>
        </a:spcBef>
        <a:spcAft>
          <a:spcPct val="0"/>
        </a:spcAft>
        <a:defRPr sz="4400">
          <a:solidFill>
            <a:schemeClr val="tx2"/>
          </a:solidFill>
          <a:latin typeface="Calibri" pitchFamily="34" charset="0"/>
        </a:defRPr>
      </a:lvl2pPr>
      <a:lvl3pPr algn="ctr" defTabSz="457200" rtl="0" eaLnBrk="1" fontAlgn="base" hangingPunct="1">
        <a:spcBef>
          <a:spcPct val="0"/>
        </a:spcBef>
        <a:spcAft>
          <a:spcPct val="0"/>
        </a:spcAft>
        <a:defRPr sz="4400">
          <a:solidFill>
            <a:schemeClr val="tx2"/>
          </a:solidFill>
          <a:latin typeface="Calibri" pitchFamily="34" charset="0"/>
        </a:defRPr>
      </a:lvl3pPr>
      <a:lvl4pPr algn="ctr" defTabSz="457200" rtl="0" eaLnBrk="1" fontAlgn="base" hangingPunct="1">
        <a:spcBef>
          <a:spcPct val="0"/>
        </a:spcBef>
        <a:spcAft>
          <a:spcPct val="0"/>
        </a:spcAft>
        <a:defRPr sz="4400">
          <a:solidFill>
            <a:schemeClr val="tx2"/>
          </a:solidFill>
          <a:latin typeface="Calibri" pitchFamily="34" charset="0"/>
        </a:defRPr>
      </a:lvl4pPr>
      <a:lvl5pPr algn="ctr" defTabSz="457200" rtl="0" eaLnBrk="1" fontAlgn="base" hangingPunct="1">
        <a:spcBef>
          <a:spcPct val="0"/>
        </a:spcBef>
        <a:spcAft>
          <a:spcPct val="0"/>
        </a:spcAft>
        <a:defRPr sz="4400">
          <a:solidFill>
            <a:schemeClr val="tx2"/>
          </a:solidFill>
          <a:latin typeface="Calibri" pitchFamily="34" charset="0"/>
        </a:defRPr>
      </a:lvl5pPr>
      <a:lvl6pPr marL="457200" algn="ctr" defTabSz="457200" rtl="0" eaLnBrk="1" fontAlgn="base" hangingPunct="1">
        <a:spcBef>
          <a:spcPct val="0"/>
        </a:spcBef>
        <a:spcAft>
          <a:spcPct val="0"/>
        </a:spcAft>
        <a:defRPr sz="4400">
          <a:solidFill>
            <a:schemeClr val="tx2"/>
          </a:solidFill>
          <a:latin typeface="Calibri" pitchFamily="34" charset="0"/>
        </a:defRPr>
      </a:lvl6pPr>
      <a:lvl7pPr marL="914400" algn="ctr" defTabSz="457200" rtl="0" eaLnBrk="1" fontAlgn="base" hangingPunct="1">
        <a:spcBef>
          <a:spcPct val="0"/>
        </a:spcBef>
        <a:spcAft>
          <a:spcPct val="0"/>
        </a:spcAft>
        <a:defRPr sz="4400">
          <a:solidFill>
            <a:schemeClr val="tx2"/>
          </a:solidFill>
          <a:latin typeface="Calibri" pitchFamily="34" charset="0"/>
        </a:defRPr>
      </a:lvl7pPr>
      <a:lvl8pPr marL="1371600" algn="ctr" defTabSz="457200" rtl="0" eaLnBrk="1" fontAlgn="base" hangingPunct="1">
        <a:spcBef>
          <a:spcPct val="0"/>
        </a:spcBef>
        <a:spcAft>
          <a:spcPct val="0"/>
        </a:spcAft>
        <a:defRPr sz="4400">
          <a:solidFill>
            <a:schemeClr val="tx2"/>
          </a:solidFill>
          <a:latin typeface="Calibri" pitchFamily="34" charset="0"/>
        </a:defRPr>
      </a:lvl8pPr>
      <a:lvl9pPr marL="1828800" algn="ctr" defTabSz="457200"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defTabSz="457200" rtl="0" eaLnBrk="1" fontAlgn="base" hangingPunct="1">
        <a:spcBef>
          <a:spcPct val="20000"/>
        </a:spcBef>
        <a:spcAft>
          <a:spcPct val="0"/>
        </a:spcAft>
        <a:buSzPct val="75000"/>
        <a:buBlip>
          <a:blip r:embed="rId14"/>
        </a:buBlip>
        <a:defRPr sz="3200" kern="1200">
          <a:solidFill>
            <a:schemeClr val="tx2"/>
          </a:solidFill>
          <a:latin typeface="+mn-lt"/>
          <a:ea typeface="+mn-ea"/>
          <a:cs typeface="+mn-cs"/>
        </a:defRPr>
      </a:lvl1pPr>
      <a:lvl2pPr marL="742950" indent="-285750" algn="l" defTabSz="457200" rtl="0" eaLnBrk="1" fontAlgn="base" hangingPunct="1">
        <a:spcBef>
          <a:spcPct val="20000"/>
        </a:spcBef>
        <a:spcAft>
          <a:spcPct val="0"/>
        </a:spcAft>
        <a:buSzPct val="75000"/>
        <a:buBlip>
          <a:blip r:embed="rId14"/>
        </a:buBlip>
        <a:defRPr sz="2800" kern="1200">
          <a:solidFill>
            <a:schemeClr val="tx2"/>
          </a:solidFill>
          <a:latin typeface="+mn-lt"/>
          <a:ea typeface="+mn-ea"/>
          <a:cs typeface="+mn-cs"/>
        </a:defRPr>
      </a:lvl2pPr>
      <a:lvl3pPr marL="1143000" indent="-228600" algn="l" defTabSz="457200" rtl="0" eaLnBrk="1" fontAlgn="base" hangingPunct="1">
        <a:spcBef>
          <a:spcPct val="20000"/>
        </a:spcBef>
        <a:spcAft>
          <a:spcPct val="0"/>
        </a:spcAft>
        <a:buSzPct val="75000"/>
        <a:buBlip>
          <a:blip r:embed="rId14"/>
        </a:buBlip>
        <a:defRPr sz="2400" kern="1200">
          <a:solidFill>
            <a:schemeClr val="tx2"/>
          </a:solidFill>
          <a:latin typeface="+mn-lt"/>
          <a:ea typeface="+mn-ea"/>
          <a:cs typeface="+mn-cs"/>
        </a:defRPr>
      </a:lvl3pPr>
      <a:lvl4pPr marL="1600200" indent="-228600" algn="l" defTabSz="457200" rtl="0" eaLnBrk="1" fontAlgn="base" hangingPunct="1">
        <a:spcBef>
          <a:spcPct val="20000"/>
        </a:spcBef>
        <a:spcAft>
          <a:spcPct val="0"/>
        </a:spcAft>
        <a:buSzPct val="75000"/>
        <a:buBlip>
          <a:blip r:embed="rId14"/>
        </a:buBlip>
        <a:defRPr sz="2000" kern="1200">
          <a:solidFill>
            <a:schemeClr val="tx2"/>
          </a:solidFill>
          <a:latin typeface="+mn-lt"/>
          <a:ea typeface="+mn-ea"/>
          <a:cs typeface="+mn-cs"/>
        </a:defRPr>
      </a:lvl4pPr>
      <a:lvl5pPr marL="2057400" indent="-228600" algn="l" defTabSz="457200" rtl="0" eaLnBrk="1" fontAlgn="base" hangingPunct="1">
        <a:spcBef>
          <a:spcPct val="20000"/>
        </a:spcBef>
        <a:spcAft>
          <a:spcPct val="0"/>
        </a:spcAft>
        <a:buSzPct val="75000"/>
        <a:buBlip>
          <a:blip r:embed="rId14"/>
        </a:buBlip>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419100" y="1565158"/>
            <a:ext cx="8229600" cy="1965466"/>
          </a:xfrm>
          <a:prstGeom prst="rect">
            <a:avLst/>
          </a:prstGeom>
          <a:noFill/>
          <a:ln w="9525">
            <a:noFill/>
            <a:miter lim="800000"/>
            <a:headEnd/>
            <a:tailEnd/>
          </a:ln>
        </p:spPr>
        <p:txBody>
          <a:bodyPr/>
          <a:lstStyle/>
          <a:p>
            <a:pPr algn="ctr" defTabSz="457200">
              <a:spcBef>
                <a:spcPct val="20000"/>
              </a:spcBef>
              <a:buSzPct val="75000"/>
            </a:pPr>
            <a:r>
              <a:rPr lang="en-US" sz="4400" b="1" dirty="0" smtClean="0">
                <a:solidFill>
                  <a:schemeClr val="tx2"/>
                </a:solidFill>
                <a:latin typeface="Arial" panose="020B0604020202020204" pitchFamily="34" charset="0"/>
                <a:ea typeface="ＭＳ Ｐゴシック" pitchFamily="34" charset="-128"/>
                <a:cs typeface="Arial" panose="020B0604020202020204" pitchFamily="34" charset="0"/>
              </a:rPr>
              <a:t>Accounting System Requirements</a:t>
            </a:r>
            <a:endParaRPr lang="en-US" sz="4400" b="1" dirty="0">
              <a:solidFill>
                <a:schemeClr val="tx2"/>
              </a:solidFill>
              <a:latin typeface="Arial" panose="020B0604020202020204" pitchFamily="34" charset="0"/>
              <a:ea typeface="ＭＳ Ｐゴシック" pitchFamily="34" charset="-128"/>
              <a:cs typeface="Arial" panose="020B0604020202020204" pitchFamily="34" charset="0"/>
            </a:endParaRPr>
          </a:p>
        </p:txBody>
      </p:sp>
      <p:sp>
        <p:nvSpPr>
          <p:cNvPr id="5" name="Slide Number Placeholder 4"/>
          <p:cNvSpPr>
            <a:spLocks noGrp="1"/>
          </p:cNvSpPr>
          <p:nvPr>
            <p:ph type="sldNum" sz="quarter" idx="4294967295"/>
          </p:nvPr>
        </p:nvSpPr>
        <p:spPr>
          <a:xfrm>
            <a:off x="6837802" y="6356350"/>
            <a:ext cx="2133600" cy="365125"/>
          </a:xfrm>
          <a:prstGeom prst="rect">
            <a:avLst/>
          </a:prstGeom>
        </p:spPr>
        <p:txBody>
          <a:bodyPr/>
          <a:lstStyle/>
          <a:p>
            <a:pPr>
              <a:defRPr/>
            </a:pPr>
            <a:endParaRPr lang="en-US" b="1" dirty="0" smtClean="0"/>
          </a:p>
          <a:p>
            <a:pPr>
              <a:defRPr/>
            </a:pPr>
            <a:r>
              <a:rPr lang="en-US" b="1" dirty="0" smtClean="0"/>
              <a:t>Page </a:t>
            </a:r>
            <a:r>
              <a:rPr lang="en-US" dirty="0"/>
              <a:t>|</a:t>
            </a:r>
            <a:r>
              <a:rPr lang="en-US" b="1" dirty="0" smtClean="0"/>
              <a:t>   </a:t>
            </a:r>
            <a:fld id="{7D3F3407-7730-F242-BB2D-9339F59887B4}" type="slidenum">
              <a:rPr lang="en-US" b="1" smtClean="0"/>
              <a:pPr>
                <a:defRPr/>
              </a:pPr>
              <a:t>1</a:t>
            </a:fld>
            <a:endParaRPr lang="en-US" b="1" dirty="0"/>
          </a:p>
        </p:txBody>
      </p:sp>
      <p:sp>
        <p:nvSpPr>
          <p:cNvPr id="6" name="Subtitle 2"/>
          <p:cNvSpPr txBox="1">
            <a:spLocks/>
          </p:cNvSpPr>
          <p:nvPr/>
        </p:nvSpPr>
        <p:spPr bwMode="auto">
          <a:xfrm>
            <a:off x="1503802" y="3827925"/>
            <a:ext cx="6400800" cy="7346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457200" rtl="0" eaLnBrk="1" fontAlgn="base" hangingPunct="1">
              <a:spcBef>
                <a:spcPct val="20000"/>
              </a:spcBef>
              <a:spcAft>
                <a:spcPct val="0"/>
              </a:spcAft>
              <a:buSzPct val="75000"/>
              <a:buNone/>
              <a:defRPr sz="3200" kern="1200">
                <a:solidFill>
                  <a:schemeClr val="tx1">
                    <a:tint val="75000"/>
                  </a:schemeClr>
                </a:solidFill>
                <a:latin typeface="Arial"/>
                <a:ea typeface="ＭＳ Ｐゴシック" pitchFamily="-83" charset="-128"/>
                <a:cs typeface="ＭＳ Ｐゴシック" pitchFamily="-83" charset="-128"/>
              </a:defRPr>
            </a:lvl1pPr>
            <a:lvl2pPr marL="457200" indent="0" algn="ctr" defTabSz="457200" rtl="0" eaLnBrk="1" fontAlgn="base" hangingPunct="1">
              <a:spcBef>
                <a:spcPct val="20000"/>
              </a:spcBef>
              <a:spcAft>
                <a:spcPct val="0"/>
              </a:spcAft>
              <a:buSzPct val="75000"/>
              <a:buNone/>
              <a:defRPr sz="2800" kern="1200">
                <a:solidFill>
                  <a:schemeClr val="tx1">
                    <a:tint val="75000"/>
                  </a:schemeClr>
                </a:solidFill>
                <a:latin typeface="Arial"/>
                <a:ea typeface="ＭＳ Ｐゴシック" pitchFamily="-83" charset="-128"/>
                <a:cs typeface="+mn-cs"/>
              </a:defRPr>
            </a:lvl2pPr>
            <a:lvl3pPr marL="914400" indent="0" algn="ctr" defTabSz="457200" rtl="0" eaLnBrk="1" fontAlgn="base" hangingPunct="1">
              <a:spcBef>
                <a:spcPct val="20000"/>
              </a:spcBef>
              <a:spcAft>
                <a:spcPct val="0"/>
              </a:spcAft>
              <a:buSzPct val="75000"/>
              <a:buNone/>
              <a:defRPr sz="2400" kern="1200">
                <a:solidFill>
                  <a:schemeClr val="tx1">
                    <a:tint val="75000"/>
                  </a:schemeClr>
                </a:solidFill>
                <a:latin typeface="Arial"/>
                <a:ea typeface="ＭＳ Ｐゴシック" pitchFamily="-83" charset="-128"/>
                <a:cs typeface="+mn-cs"/>
              </a:defRPr>
            </a:lvl3pPr>
            <a:lvl4pPr marL="1371600" indent="0" algn="ctr" defTabSz="457200" rtl="0" eaLnBrk="1" fontAlgn="base" hangingPunct="1">
              <a:spcBef>
                <a:spcPct val="20000"/>
              </a:spcBef>
              <a:spcAft>
                <a:spcPct val="0"/>
              </a:spcAft>
              <a:buSzPct val="75000"/>
              <a:buNone/>
              <a:defRPr sz="2000" kern="1200">
                <a:solidFill>
                  <a:schemeClr val="tx1">
                    <a:tint val="75000"/>
                  </a:schemeClr>
                </a:solidFill>
                <a:latin typeface="Arial"/>
                <a:ea typeface="ＭＳ Ｐゴシック" pitchFamily="-83" charset="-128"/>
                <a:cs typeface="+mn-cs"/>
              </a:defRPr>
            </a:lvl4pPr>
            <a:lvl5pPr marL="1828800" indent="0" algn="ctr" defTabSz="457200" rtl="0" eaLnBrk="1" fontAlgn="base" hangingPunct="1">
              <a:spcBef>
                <a:spcPct val="20000"/>
              </a:spcBef>
              <a:spcAft>
                <a:spcPct val="0"/>
              </a:spcAft>
              <a:buSzPct val="75000"/>
              <a:buNone/>
              <a:defRPr sz="2000" kern="1200">
                <a:solidFill>
                  <a:schemeClr val="tx1">
                    <a:tint val="75000"/>
                  </a:schemeClr>
                </a:solidFill>
                <a:latin typeface="Arial"/>
                <a:ea typeface="ＭＳ Ｐゴシック" pitchFamily="-8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chemeClr val="tx1"/>
                </a:solidFill>
              </a:rPr>
              <a:t>Further information is available in the</a:t>
            </a:r>
          </a:p>
          <a:p>
            <a:pPr fontAlgn="auto">
              <a:spcAft>
                <a:spcPts val="0"/>
              </a:spcAft>
              <a:defRPr/>
            </a:pPr>
            <a:r>
              <a:rPr lang="en-US" sz="1800" dirty="0" smtClean="0">
                <a:solidFill>
                  <a:schemeClr val="tx1"/>
                </a:solidFill>
              </a:rPr>
              <a:t>Information for Contractors Manual under Enclosure 2</a:t>
            </a:r>
            <a:endParaRPr lang="en-US" sz="1800" dirty="0" smtClean="0">
              <a:ea typeface="+mn-ea"/>
              <a:cs typeface="+mn-cs"/>
            </a:endParaRPr>
          </a:p>
        </p:txBody>
      </p:sp>
    </p:spTree>
    <p:extLst>
      <p:ext uri="{BB962C8B-B14F-4D97-AF65-F5344CB8AC3E}">
        <p14:creationId xmlns:p14="http://schemas.microsoft.com/office/powerpoint/2010/main" val="23761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Indirect Cost</a:t>
            </a:r>
          </a:p>
        </p:txBody>
      </p:sp>
      <p:sp>
        <p:nvSpPr>
          <p:cNvPr id="3" name="Content Placeholder 2"/>
          <p:cNvSpPr>
            <a:spLocks noGrp="1"/>
          </p:cNvSpPr>
          <p:nvPr>
            <p:ph idx="1"/>
          </p:nvPr>
        </p:nvSpPr>
        <p:spPr>
          <a:xfrm>
            <a:off x="457200" y="1371918"/>
            <a:ext cx="8229600" cy="4525963"/>
          </a:xfrm>
        </p:spPr>
        <p:txBody>
          <a:bodyPr>
            <a:normAutofit/>
          </a:bodyPr>
          <a:lstStyle/>
          <a:p>
            <a:pPr>
              <a:lnSpc>
                <a:spcPct val="90000"/>
              </a:lnSpc>
              <a:spcBef>
                <a:spcPts val="2400"/>
              </a:spcBef>
            </a:pPr>
            <a:r>
              <a:rPr lang="en-US" sz="3000" dirty="0" smtClean="0">
                <a:latin typeface="Arial" panose="020B0604020202020204" pitchFamily="34" charset="0"/>
                <a:cs typeface="Arial" panose="020B0604020202020204" pitchFamily="34" charset="0"/>
              </a:rPr>
              <a:t>Again, indirect </a:t>
            </a:r>
            <a:r>
              <a:rPr lang="en-US" sz="3000" dirty="0">
                <a:latin typeface="Arial" panose="020B0604020202020204" pitchFamily="34" charset="0"/>
                <a:cs typeface="Arial" panose="020B0604020202020204" pitchFamily="34" charset="0"/>
              </a:rPr>
              <a:t>cost means any cost not directly identified with a single, final cost objective, but identified with two or more final cost objectives or an intermediate cost objective.</a:t>
            </a:r>
          </a:p>
          <a:p>
            <a:pPr>
              <a:lnSpc>
                <a:spcPct val="90000"/>
              </a:lnSpc>
              <a:spcBef>
                <a:spcPts val="2400"/>
              </a:spcBef>
            </a:pPr>
            <a:r>
              <a:rPr lang="en-US" sz="3000" dirty="0">
                <a:latin typeface="Arial" panose="020B0604020202020204" pitchFamily="34" charset="0"/>
                <a:cs typeface="Arial" panose="020B0604020202020204" pitchFamily="34" charset="0"/>
              </a:rPr>
              <a:t>An indirect cost is not to be allocated to a final cost objective if other costs incurred for the same purpose in like circumstances have been included as a direct cost of any other final cost objective</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10</a:t>
            </a:fld>
            <a:endParaRPr lang="en-US" dirty="0"/>
          </a:p>
        </p:txBody>
      </p:sp>
    </p:spTree>
    <p:extLst>
      <p:ext uri="{BB962C8B-B14F-4D97-AF65-F5344CB8AC3E}">
        <p14:creationId xmlns:p14="http://schemas.microsoft.com/office/powerpoint/2010/main" val="49877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Indirect Cost</a:t>
            </a:r>
            <a:endParaRPr lang="en-US" dirty="0"/>
          </a:p>
        </p:txBody>
      </p:sp>
      <p:sp>
        <p:nvSpPr>
          <p:cNvPr id="3" name="Content Placeholder 2"/>
          <p:cNvSpPr>
            <a:spLocks noGrp="1"/>
          </p:cNvSpPr>
          <p:nvPr>
            <p:ph idx="1"/>
          </p:nvPr>
        </p:nvSpPr>
        <p:spPr/>
        <p:txBody>
          <a:bodyPr>
            <a:normAutofit/>
          </a:bodyPr>
          <a:lstStyle/>
          <a:p>
            <a:pPr marL="0" indent="0">
              <a:spcBef>
                <a:spcPts val="2400"/>
              </a:spcBef>
              <a:buNone/>
            </a:pPr>
            <a:r>
              <a:rPr lang="en-US" sz="3000" dirty="0">
                <a:latin typeface="Arial" panose="020B0604020202020204" pitchFamily="34" charset="0"/>
                <a:cs typeface="Arial" panose="020B0604020202020204" pitchFamily="34" charset="0"/>
              </a:rPr>
              <a:t>DFARS </a:t>
            </a:r>
            <a:r>
              <a:rPr lang="en-US" sz="3000" dirty="0" smtClean="0">
                <a:latin typeface="Arial" panose="020B0604020202020204" pitchFamily="34" charset="0"/>
                <a:cs typeface="Arial" panose="020B0604020202020204" pitchFamily="34" charset="0"/>
              </a:rPr>
              <a:t>252.242-7006(c</a:t>
            </a:r>
            <a:r>
              <a:rPr lang="en-US" sz="3000" dirty="0">
                <a:latin typeface="Arial" panose="020B0604020202020204" pitchFamily="34" charset="0"/>
                <a:cs typeface="Arial" panose="020B0604020202020204" pitchFamily="34" charset="0"/>
              </a:rPr>
              <a:t>)(4) requires </a:t>
            </a:r>
            <a:r>
              <a:rPr lang="en-US" sz="3000" dirty="0" smtClean="0">
                <a:latin typeface="Arial" panose="020B0604020202020204" pitchFamily="34" charset="0"/>
                <a:cs typeface="Arial" panose="020B0604020202020204" pitchFamily="34" charset="0"/>
              </a:rPr>
              <a:t>a </a:t>
            </a:r>
            <a:r>
              <a:rPr lang="en-US" sz="3000" dirty="0">
                <a:latin typeface="Arial" panose="020B0604020202020204" pitchFamily="34" charset="0"/>
                <a:cs typeface="Arial" panose="020B0604020202020204" pitchFamily="34" charset="0"/>
              </a:rPr>
              <a:t>logical and consistent method for the accumulation and allocation of indirect costs to </a:t>
            </a:r>
            <a:r>
              <a:rPr lang="en-US" sz="3000" dirty="0" smtClean="0">
                <a:latin typeface="Arial" panose="020B0604020202020204" pitchFamily="34" charset="0"/>
                <a:cs typeface="Arial" panose="020B0604020202020204" pitchFamily="34" charset="0"/>
              </a:rPr>
              <a:t>intermediate </a:t>
            </a:r>
            <a:r>
              <a:rPr lang="en-US" sz="3000" dirty="0">
                <a:latin typeface="Arial" panose="020B0604020202020204" pitchFamily="34" charset="0"/>
                <a:cs typeface="Arial" panose="020B0604020202020204" pitchFamily="34" charset="0"/>
              </a:rPr>
              <a:t>and final cost </a:t>
            </a:r>
            <a:r>
              <a:rPr lang="en-US" sz="3000" dirty="0" smtClean="0">
                <a:latin typeface="Arial" panose="020B0604020202020204" pitchFamily="34" charset="0"/>
                <a:cs typeface="Arial" panose="020B0604020202020204" pitchFamily="34" charset="0"/>
              </a:rPr>
              <a:t>objectives.</a:t>
            </a:r>
          </a:p>
          <a:p>
            <a:pPr>
              <a:spcBef>
                <a:spcPts val="2400"/>
              </a:spcBef>
            </a:pPr>
            <a:r>
              <a:rPr lang="en-US" sz="3000" dirty="0">
                <a:latin typeface="Arial" panose="020B0604020202020204" pitchFamily="34" charset="0"/>
                <a:cs typeface="Arial" panose="020B0604020202020204" pitchFamily="34" charset="0"/>
              </a:rPr>
              <a:t>The term indirect cost covers a wide variety of cost categories and the costs involved are not all incurred for the same </a:t>
            </a:r>
            <a:r>
              <a:rPr lang="en-US" sz="3000" dirty="0" smtClean="0">
                <a:latin typeface="Arial" panose="020B0604020202020204" pitchFamily="34" charset="0"/>
                <a:cs typeface="Arial" panose="020B0604020202020204" pitchFamily="34" charset="0"/>
              </a:rPr>
              <a:t>reasons.</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11</a:t>
            </a:fld>
            <a:endParaRPr lang="en-US" dirty="0"/>
          </a:p>
        </p:txBody>
      </p:sp>
    </p:spTree>
    <p:extLst>
      <p:ext uri="{BB962C8B-B14F-4D97-AF65-F5344CB8AC3E}">
        <p14:creationId xmlns:p14="http://schemas.microsoft.com/office/powerpoint/2010/main" val="105751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Indirect Cost</a:t>
            </a:r>
            <a:endParaRPr lang="en-US" dirty="0"/>
          </a:p>
        </p:txBody>
      </p:sp>
      <p:sp>
        <p:nvSpPr>
          <p:cNvPr id="3" name="Content Placeholder 2"/>
          <p:cNvSpPr>
            <a:spLocks noGrp="1"/>
          </p:cNvSpPr>
          <p:nvPr>
            <p:ph idx="1"/>
          </p:nvPr>
        </p:nvSpPr>
        <p:spPr>
          <a:xfrm>
            <a:off x="457200" y="1600200"/>
            <a:ext cx="8229600" cy="4668398"/>
          </a:xfrm>
        </p:spPr>
        <p:txBody>
          <a:bodyPr>
            <a:normAutofit fontScale="92500" lnSpcReduction="10000"/>
          </a:bodyPr>
          <a:lstStyle/>
          <a:p>
            <a:pPr>
              <a:spcBef>
                <a:spcPts val="1200"/>
              </a:spcBef>
            </a:pPr>
            <a:r>
              <a:rPr lang="en-US" dirty="0">
                <a:latin typeface="Arial" panose="020B0604020202020204" pitchFamily="34" charset="0"/>
                <a:cs typeface="Arial" panose="020B0604020202020204" pitchFamily="34" charset="0"/>
              </a:rPr>
              <a:t>The number of indirect cost accounts in a single company can range from one to hundreds</a:t>
            </a:r>
            <a:r>
              <a:rPr lang="en-US" dirty="0" smtClean="0">
                <a:latin typeface="Arial" panose="020B0604020202020204" pitchFamily="34" charset="0"/>
                <a:cs typeface="Arial" panose="020B0604020202020204" pitchFamily="34" charset="0"/>
              </a:rPr>
              <a:t>.</a:t>
            </a:r>
          </a:p>
          <a:p>
            <a:pPr>
              <a:spcBef>
                <a:spcPts val="1200"/>
              </a:spcBef>
            </a:pPr>
            <a:r>
              <a:rPr lang="en-US" dirty="0">
                <a:latin typeface="Arial" panose="020B0604020202020204" pitchFamily="34" charset="0"/>
                <a:cs typeface="Arial" panose="020B0604020202020204" pitchFamily="34" charset="0"/>
              </a:rPr>
              <a:t>The indirect structure needs to be tailored to your company and how it operates.</a:t>
            </a:r>
          </a:p>
          <a:p>
            <a:pPr>
              <a:spcBef>
                <a:spcPts val="1200"/>
              </a:spcBef>
            </a:pPr>
            <a:r>
              <a:rPr lang="en-US" dirty="0">
                <a:latin typeface="Arial" panose="020B0604020202020204" pitchFamily="34" charset="0"/>
                <a:cs typeface="Arial" panose="020B0604020202020204" pitchFamily="34" charset="0"/>
              </a:rPr>
              <a:t>In general, indirect cost accounts fall into two broad categories</a:t>
            </a:r>
            <a:r>
              <a:rPr lang="en-US" dirty="0" smtClean="0">
                <a:latin typeface="Arial" panose="020B0604020202020204" pitchFamily="34" charset="0"/>
                <a:cs typeface="Arial" panose="020B0604020202020204" pitchFamily="34" charset="0"/>
              </a:rPr>
              <a:t>:</a:t>
            </a:r>
          </a:p>
          <a:p>
            <a:pPr marL="919163" lvl="1">
              <a:spcBef>
                <a:spcPts val="1200"/>
              </a:spcBef>
            </a:pPr>
            <a:r>
              <a:rPr lang="en-US" sz="3000" dirty="0">
                <a:latin typeface="Arial" panose="020B0604020202020204" pitchFamily="34" charset="0"/>
                <a:cs typeface="Arial" panose="020B0604020202020204" pitchFamily="34" charset="0"/>
              </a:rPr>
              <a:t>Overhead</a:t>
            </a:r>
          </a:p>
          <a:p>
            <a:pPr marL="919163" lvl="1">
              <a:spcBef>
                <a:spcPts val="600"/>
              </a:spcBef>
            </a:pPr>
            <a:r>
              <a:rPr lang="en-US" sz="3000" dirty="0">
                <a:latin typeface="Arial" panose="020B0604020202020204" pitchFamily="34" charset="0"/>
                <a:cs typeface="Arial" panose="020B0604020202020204" pitchFamily="34" charset="0"/>
              </a:rPr>
              <a:t>General and </a:t>
            </a:r>
            <a:r>
              <a:rPr lang="en-US" sz="3000" dirty="0" smtClean="0">
                <a:latin typeface="Arial" panose="020B0604020202020204" pitchFamily="34" charset="0"/>
                <a:cs typeface="Arial" panose="020B0604020202020204" pitchFamily="34" charset="0"/>
              </a:rPr>
              <a:t>Administrative (G&amp;A)</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12</a:t>
            </a:fld>
            <a:endParaRPr lang="en-US" dirty="0"/>
          </a:p>
        </p:txBody>
      </p:sp>
    </p:spTree>
    <p:extLst>
      <p:ext uri="{BB962C8B-B14F-4D97-AF65-F5344CB8AC3E}">
        <p14:creationId xmlns:p14="http://schemas.microsoft.com/office/powerpoint/2010/main" val="158465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Overhead Pools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4436"/>
            <a:ext cx="8229600" cy="4073487"/>
          </a:xfrm>
        </p:spPr>
        <p:txBody>
          <a:bodyPr>
            <a:normAutofit lnSpcReduction="10000"/>
          </a:bodyPr>
          <a:lstStyle/>
          <a:p>
            <a:pPr marL="0" indent="0">
              <a:buNone/>
            </a:pPr>
            <a:r>
              <a:rPr lang="en-US" sz="3000" dirty="0" smtClean="0">
                <a:latin typeface="Arial" panose="020B0604020202020204" pitchFamily="34" charset="0"/>
                <a:cs typeface="Arial" panose="020B0604020202020204" pitchFamily="34" charset="0"/>
              </a:rPr>
              <a:t>Cost related to support of specific operations</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Examples </a:t>
            </a:r>
            <a:r>
              <a:rPr lang="en-US" sz="3000" dirty="0">
                <a:latin typeface="Arial" panose="020B0604020202020204" pitchFamily="34" charset="0"/>
                <a:cs typeface="Arial" panose="020B0604020202020204" pitchFamily="34" charset="0"/>
              </a:rPr>
              <a:t>of indirect cost rates include</a:t>
            </a:r>
            <a:r>
              <a:rPr lang="en-US" sz="3000" dirty="0" smtClean="0">
                <a:latin typeface="Arial" panose="020B0604020202020204" pitchFamily="34" charset="0"/>
                <a:cs typeface="Arial" panose="020B0604020202020204" pitchFamily="34" charset="0"/>
              </a:rPr>
              <a:t>:</a:t>
            </a:r>
          </a:p>
          <a:p>
            <a:pPr marL="804863" lvl="2" indent="-341313">
              <a:spcBef>
                <a:spcPts val="1800"/>
              </a:spcBef>
            </a:pPr>
            <a:r>
              <a:rPr lang="en-US" sz="3000" dirty="0">
                <a:latin typeface="Arial" panose="020B0604020202020204" pitchFamily="34" charset="0"/>
                <a:cs typeface="Arial" panose="020B0604020202020204" pitchFamily="34" charset="0"/>
              </a:rPr>
              <a:t>Material </a:t>
            </a:r>
            <a:r>
              <a:rPr lang="en-US" sz="3000" dirty="0" smtClean="0">
                <a:latin typeface="Arial" panose="020B0604020202020204" pitchFamily="34" charset="0"/>
                <a:cs typeface="Arial" panose="020B0604020202020204" pitchFamily="34" charset="0"/>
              </a:rPr>
              <a:t>Overhead</a:t>
            </a:r>
            <a:endParaRPr lang="en-US" sz="3000" dirty="0">
              <a:latin typeface="Arial" panose="020B0604020202020204" pitchFamily="34" charset="0"/>
              <a:cs typeface="Arial" panose="020B0604020202020204" pitchFamily="34" charset="0"/>
            </a:endParaRPr>
          </a:p>
          <a:p>
            <a:pPr marL="804863" lvl="2" indent="-341313">
              <a:spcBef>
                <a:spcPts val="1800"/>
              </a:spcBef>
            </a:pPr>
            <a:r>
              <a:rPr lang="en-US" sz="3000" dirty="0">
                <a:latin typeface="Arial" panose="020B0604020202020204" pitchFamily="34" charset="0"/>
                <a:cs typeface="Arial" panose="020B0604020202020204" pitchFamily="34" charset="0"/>
              </a:rPr>
              <a:t>Manufacturing </a:t>
            </a:r>
            <a:r>
              <a:rPr lang="en-US" sz="3000" dirty="0" smtClean="0">
                <a:latin typeface="Arial" panose="020B0604020202020204" pitchFamily="34" charset="0"/>
                <a:cs typeface="Arial" panose="020B0604020202020204" pitchFamily="34" charset="0"/>
              </a:rPr>
              <a:t>Overhead</a:t>
            </a:r>
            <a:endParaRPr lang="en-US" sz="3000" dirty="0">
              <a:latin typeface="Arial" panose="020B0604020202020204" pitchFamily="34" charset="0"/>
              <a:cs typeface="Arial" panose="020B0604020202020204" pitchFamily="34" charset="0"/>
            </a:endParaRPr>
          </a:p>
          <a:p>
            <a:pPr marL="804863" lvl="2" indent="-341313">
              <a:spcBef>
                <a:spcPts val="1800"/>
              </a:spcBef>
            </a:pPr>
            <a:r>
              <a:rPr lang="en-US" sz="3000" dirty="0">
                <a:latin typeface="Arial" panose="020B0604020202020204" pitchFamily="34" charset="0"/>
                <a:cs typeface="Arial" panose="020B0604020202020204" pitchFamily="34" charset="0"/>
              </a:rPr>
              <a:t>Engineering </a:t>
            </a:r>
            <a:r>
              <a:rPr lang="en-US" sz="3000" dirty="0" smtClean="0">
                <a:latin typeface="Arial" panose="020B0604020202020204" pitchFamily="34" charset="0"/>
                <a:cs typeface="Arial" panose="020B0604020202020204" pitchFamily="34" charset="0"/>
              </a:rPr>
              <a:t>Overhead</a:t>
            </a:r>
            <a:endParaRPr lang="en-US" sz="3000" dirty="0">
              <a:latin typeface="Arial" panose="020B0604020202020204" pitchFamily="34" charset="0"/>
              <a:cs typeface="Arial" panose="020B0604020202020204" pitchFamily="34" charset="0"/>
            </a:endParaRPr>
          </a:p>
          <a:p>
            <a:pPr marL="804863" lvl="2" indent="-341313">
              <a:spcBef>
                <a:spcPts val="1800"/>
              </a:spcBef>
            </a:pPr>
            <a:r>
              <a:rPr lang="en-US" sz="3000" dirty="0">
                <a:latin typeface="Arial" panose="020B0604020202020204" pitchFamily="34" charset="0"/>
                <a:cs typeface="Arial" panose="020B0604020202020204" pitchFamily="34" charset="0"/>
              </a:rPr>
              <a:t>Site O</a:t>
            </a:r>
            <a:r>
              <a:rPr lang="en-US" sz="3000" dirty="0" smtClean="0">
                <a:latin typeface="Arial" panose="020B0604020202020204" pitchFamily="34" charset="0"/>
                <a:cs typeface="Arial" panose="020B0604020202020204" pitchFamily="34" charset="0"/>
              </a:rPr>
              <a:t>verhead</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13</a:t>
            </a:fld>
            <a:endParaRPr lang="en-US" dirty="0"/>
          </a:p>
        </p:txBody>
      </p:sp>
    </p:spTree>
    <p:extLst>
      <p:ext uri="{BB962C8B-B14F-4D97-AF65-F5344CB8AC3E}">
        <p14:creationId xmlns:p14="http://schemas.microsoft.com/office/powerpoint/2010/main" val="189975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General and Administrative</a:t>
            </a:r>
          </a:p>
        </p:txBody>
      </p:sp>
      <p:sp>
        <p:nvSpPr>
          <p:cNvPr id="3" name="Content Placeholder 2"/>
          <p:cNvSpPr>
            <a:spLocks noGrp="1"/>
          </p:cNvSpPr>
          <p:nvPr>
            <p:ph idx="1"/>
          </p:nvPr>
        </p:nvSpPr>
        <p:spPr>
          <a:xfrm>
            <a:off x="457200" y="1417638"/>
            <a:ext cx="8229600" cy="4983162"/>
          </a:xfrm>
        </p:spPr>
        <p:txBody>
          <a:bodyPr>
            <a:normAutofit fontScale="62500" lnSpcReduction="20000"/>
          </a:bodyPr>
          <a:lstStyle/>
          <a:p>
            <a:pPr marL="0" indent="0">
              <a:lnSpc>
                <a:spcPct val="110000"/>
              </a:lnSpc>
              <a:buNone/>
            </a:pPr>
            <a:r>
              <a:rPr lang="en-US" sz="4000" dirty="0">
                <a:latin typeface="Arial" panose="020B0604020202020204" pitchFamily="34" charset="0"/>
                <a:cs typeface="Arial" panose="020B0604020202020204" pitchFamily="34" charset="0"/>
              </a:rPr>
              <a:t>These are management, financial, and other expenses related to the general management and administration of the business unit as a whole. To be considered a G&amp;A </a:t>
            </a:r>
            <a:r>
              <a:rPr lang="en-US" sz="4000" dirty="0" smtClean="0">
                <a:latin typeface="Arial" panose="020B0604020202020204" pitchFamily="34" charset="0"/>
                <a:cs typeface="Arial" panose="020B0604020202020204" pitchFamily="34" charset="0"/>
              </a:rPr>
              <a:t>expense </a:t>
            </a:r>
            <a:r>
              <a:rPr lang="en-US" sz="4000" dirty="0">
                <a:latin typeface="Arial" panose="020B0604020202020204" pitchFamily="34" charset="0"/>
                <a:cs typeface="Arial" panose="020B0604020202020204" pitchFamily="34" charset="0"/>
              </a:rPr>
              <a:t>of a business unit, the expenditure must be incurred by, or allocated to, the general business unit. </a:t>
            </a:r>
            <a:endParaRPr lang="en-US" sz="4000" dirty="0" smtClean="0">
              <a:latin typeface="Arial" panose="020B0604020202020204" pitchFamily="34" charset="0"/>
              <a:cs typeface="Arial" panose="020B0604020202020204" pitchFamily="34" charset="0"/>
            </a:endParaRPr>
          </a:p>
          <a:p>
            <a:pPr marL="0" indent="0">
              <a:lnSpc>
                <a:spcPct val="110000"/>
              </a:lnSpc>
              <a:buNone/>
            </a:pPr>
            <a:endParaRPr lang="en-US" sz="4000" dirty="0">
              <a:latin typeface="Arial" panose="020B0604020202020204" pitchFamily="34" charset="0"/>
              <a:cs typeface="Arial" panose="020B0604020202020204" pitchFamily="34" charset="0"/>
            </a:endParaRPr>
          </a:p>
          <a:p>
            <a:pPr marL="0" indent="0">
              <a:lnSpc>
                <a:spcPct val="110000"/>
              </a:lnSpc>
              <a:buNone/>
            </a:pPr>
            <a:r>
              <a:rPr lang="en-US" sz="4000" dirty="0" smtClean="0">
                <a:latin typeface="Arial" panose="020B0604020202020204" pitchFamily="34" charset="0"/>
                <a:cs typeface="Arial" panose="020B0604020202020204" pitchFamily="34" charset="0"/>
              </a:rPr>
              <a:t>Examples </a:t>
            </a:r>
            <a:r>
              <a:rPr lang="en-US" sz="4000" dirty="0">
                <a:latin typeface="Arial" panose="020B0604020202020204" pitchFamily="34" charset="0"/>
                <a:cs typeface="Arial" panose="020B0604020202020204" pitchFamily="34" charset="0"/>
              </a:rPr>
              <a:t>of G&amp;A expenses include</a:t>
            </a:r>
            <a:r>
              <a:rPr lang="en-US" sz="4000" dirty="0" smtClean="0">
                <a:latin typeface="Arial" panose="020B0604020202020204" pitchFamily="34" charset="0"/>
                <a:cs typeface="Arial" panose="020B0604020202020204" pitchFamily="34" charset="0"/>
              </a:rPr>
              <a:t>:</a:t>
            </a:r>
          </a:p>
          <a:p>
            <a:pPr marL="574675" lvl="1" indent="-342900">
              <a:lnSpc>
                <a:spcPct val="110000"/>
              </a:lnSpc>
              <a:spcBef>
                <a:spcPts val="1000"/>
              </a:spcBef>
            </a:pPr>
            <a:r>
              <a:rPr lang="en-US" sz="3400" dirty="0">
                <a:latin typeface="Arial" panose="020B0604020202020204" pitchFamily="34" charset="0"/>
                <a:cs typeface="Arial" panose="020B0604020202020204" pitchFamily="34" charset="0"/>
              </a:rPr>
              <a:t>Salary and other costs of the executive staff of the corporate or home office </a:t>
            </a:r>
          </a:p>
          <a:p>
            <a:pPr marL="574675" lvl="1" indent="-342900">
              <a:lnSpc>
                <a:spcPct val="110000"/>
              </a:lnSpc>
              <a:spcBef>
                <a:spcPts val="1000"/>
              </a:spcBef>
            </a:pPr>
            <a:r>
              <a:rPr lang="en-US" sz="3400" dirty="0">
                <a:latin typeface="Arial" panose="020B0604020202020204" pitchFamily="34" charset="0"/>
                <a:cs typeface="Arial" panose="020B0604020202020204" pitchFamily="34" charset="0"/>
              </a:rPr>
              <a:t>Salary and other costs of such staff services as legal, accounting, public relations, and financial offices </a:t>
            </a:r>
          </a:p>
          <a:p>
            <a:pPr marL="574675" lvl="1" indent="-342900">
              <a:lnSpc>
                <a:spcPct val="110000"/>
              </a:lnSpc>
              <a:spcBef>
                <a:spcPts val="1000"/>
              </a:spcBef>
            </a:pPr>
            <a:r>
              <a:rPr lang="en-US" sz="3400" dirty="0">
                <a:latin typeface="Arial" panose="020B0604020202020204" pitchFamily="34" charset="0"/>
                <a:cs typeface="Arial" panose="020B0604020202020204" pitchFamily="34" charset="0"/>
              </a:rPr>
              <a:t>Selling and marketing </a:t>
            </a:r>
            <a:r>
              <a:rPr lang="en-US" sz="3400" dirty="0" smtClean="0">
                <a:latin typeface="Arial" panose="020B0604020202020204" pitchFamily="34" charset="0"/>
                <a:cs typeface="Arial" panose="020B0604020202020204" pitchFamily="34" charset="0"/>
              </a:rPr>
              <a:t>expenses</a:t>
            </a:r>
            <a:endParaRPr lang="en-US" sz="3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14</a:t>
            </a:fld>
            <a:endParaRPr lang="en-US" dirty="0"/>
          </a:p>
        </p:txBody>
      </p:sp>
    </p:spTree>
    <p:extLst>
      <p:ext uri="{BB962C8B-B14F-4D97-AF65-F5344CB8AC3E}">
        <p14:creationId xmlns:p14="http://schemas.microsoft.com/office/powerpoint/2010/main" val="324645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Allocation Base</a:t>
            </a:r>
          </a:p>
        </p:txBody>
      </p:sp>
      <p:sp>
        <p:nvSpPr>
          <p:cNvPr id="3" name="Content Placeholder 2"/>
          <p:cNvSpPr>
            <a:spLocks noGrp="1"/>
          </p:cNvSpPr>
          <p:nvPr>
            <p:ph idx="1"/>
          </p:nvPr>
        </p:nvSpPr>
        <p:spPr/>
        <p:txBody>
          <a:bodyPr>
            <a:noAutofit/>
          </a:bodyPr>
          <a:lstStyle/>
          <a:p>
            <a:pPr>
              <a:lnSpc>
                <a:spcPct val="90000"/>
              </a:lnSpc>
              <a:spcBef>
                <a:spcPts val="1200"/>
              </a:spcBef>
            </a:pPr>
            <a:r>
              <a:rPr lang="en-US" sz="2600" dirty="0">
                <a:latin typeface="Arial" panose="020B0604020202020204" pitchFamily="34" charset="0"/>
                <a:cs typeface="Arial" panose="020B0604020202020204" pitchFamily="34" charset="0"/>
              </a:rPr>
              <a:t>Indirect costs should be allocated based on benefits accrued to intermediate and final cost objectives.</a:t>
            </a:r>
          </a:p>
          <a:p>
            <a:pPr>
              <a:lnSpc>
                <a:spcPct val="90000"/>
              </a:lnSpc>
              <a:spcBef>
                <a:spcPts val="1200"/>
              </a:spcBef>
            </a:pPr>
            <a:r>
              <a:rPr lang="en-US" sz="2600" dirty="0">
                <a:latin typeface="Arial" panose="020B0604020202020204" pitchFamily="34" charset="0"/>
                <a:cs typeface="Arial" panose="020B0604020202020204" pitchFamily="34" charset="0"/>
              </a:rPr>
              <a:t>Allocation base must be reasonable.</a:t>
            </a:r>
          </a:p>
          <a:p>
            <a:pPr>
              <a:lnSpc>
                <a:spcPct val="90000"/>
              </a:lnSpc>
              <a:spcBef>
                <a:spcPts val="1200"/>
              </a:spcBef>
            </a:pPr>
            <a:r>
              <a:rPr lang="en-US" sz="2600" dirty="0">
                <a:latin typeface="Arial" panose="020B0604020202020204" pitchFamily="34" charset="0"/>
                <a:cs typeface="Arial" panose="020B0604020202020204" pitchFamily="34" charset="0"/>
              </a:rPr>
              <a:t>There must be a relationship between the selected allocation base and the pool costs.</a:t>
            </a:r>
          </a:p>
          <a:p>
            <a:pPr>
              <a:lnSpc>
                <a:spcPct val="90000"/>
              </a:lnSpc>
              <a:spcBef>
                <a:spcPts val="1200"/>
              </a:spcBef>
            </a:pPr>
            <a:r>
              <a:rPr lang="en-US" sz="2600" dirty="0">
                <a:latin typeface="Arial" panose="020B0604020202020204" pitchFamily="34" charset="0"/>
                <a:cs typeface="Arial" panose="020B0604020202020204" pitchFamily="34" charset="0"/>
              </a:rPr>
              <a:t>For example, training costs in the overhead pool are not necessarily caused by a particular cost objective, but the cost objectives might benefit from the training of employees.  In that case, training would be related and benefit the labor dollars incurred on contracts/final cost objective.</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15</a:t>
            </a:fld>
            <a:endParaRPr lang="en-US" dirty="0"/>
          </a:p>
        </p:txBody>
      </p:sp>
    </p:spTree>
    <p:extLst>
      <p:ext uri="{BB962C8B-B14F-4D97-AF65-F5344CB8AC3E}">
        <p14:creationId xmlns:p14="http://schemas.microsoft.com/office/powerpoint/2010/main" val="186500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Allocation Base</a:t>
            </a:r>
            <a:endParaRPr lang="en-US" dirty="0"/>
          </a:p>
        </p:txBody>
      </p:sp>
      <p:sp>
        <p:nvSpPr>
          <p:cNvPr id="3" name="Content Placeholder 2"/>
          <p:cNvSpPr>
            <a:spLocks noGrp="1"/>
          </p:cNvSpPr>
          <p:nvPr>
            <p:ph idx="1"/>
          </p:nvPr>
        </p:nvSpPr>
        <p:spPr>
          <a:xfrm>
            <a:off x="220337" y="1600200"/>
            <a:ext cx="8778696" cy="4723482"/>
          </a:xfrm>
        </p:spPr>
        <p:txBody>
          <a:bodyPr>
            <a:normAutofit/>
          </a:bodyPr>
          <a:lstStyle/>
          <a:p>
            <a:pPr marL="0" indent="0">
              <a:lnSpc>
                <a:spcPct val="90000"/>
              </a:lnSpc>
              <a:buNone/>
            </a:pPr>
            <a:r>
              <a:rPr lang="en-US" sz="2400" dirty="0">
                <a:latin typeface="Arial" panose="020B0604020202020204" pitchFamily="34" charset="0"/>
                <a:cs typeface="Arial" panose="020B0604020202020204" pitchFamily="34" charset="0"/>
              </a:rPr>
              <a:t>In general, typical allocation bases for </a:t>
            </a:r>
            <a:r>
              <a:rPr lang="en-US" sz="2400" dirty="0" smtClean="0">
                <a:latin typeface="Arial" panose="020B0604020202020204" pitchFamily="34" charset="0"/>
                <a:cs typeface="Arial" panose="020B0604020202020204" pitchFamily="34" charset="0"/>
              </a:rPr>
              <a:t>Overhead </a:t>
            </a:r>
            <a:r>
              <a:rPr lang="en-US" sz="2400" dirty="0">
                <a:latin typeface="Arial" panose="020B0604020202020204" pitchFamily="34" charset="0"/>
                <a:cs typeface="Arial" panose="020B0604020202020204" pitchFamily="34" charset="0"/>
              </a:rPr>
              <a:t>and G&amp;A are:</a:t>
            </a:r>
          </a:p>
          <a:p>
            <a:pPr marL="457200" lvl="1" indent="0">
              <a:lnSpc>
                <a:spcPct val="90000"/>
              </a:lnSpc>
              <a:spcBef>
                <a:spcPts val="2400"/>
              </a:spcBef>
              <a:buNone/>
            </a:pPr>
            <a:r>
              <a:rPr lang="en-US" sz="2400" u="sng" dirty="0" smtClean="0">
                <a:latin typeface="Arial" panose="020B0604020202020204" pitchFamily="34" charset="0"/>
                <a:cs typeface="Arial" panose="020B0604020202020204" pitchFamily="34" charset="0"/>
              </a:rPr>
              <a:t>Overhead</a:t>
            </a:r>
            <a:endParaRPr lang="en-US" sz="2400" u="sng" dirty="0">
              <a:latin typeface="Arial" panose="020B0604020202020204" pitchFamily="34" charset="0"/>
              <a:cs typeface="Arial" panose="020B0604020202020204" pitchFamily="34" charset="0"/>
            </a:endParaRPr>
          </a:p>
          <a:p>
            <a:pPr marL="679450" lvl="2">
              <a:lnSpc>
                <a:spcPct val="90000"/>
              </a:lnSpc>
            </a:pPr>
            <a:r>
              <a:rPr lang="en-US" sz="2200" dirty="0">
                <a:latin typeface="Arial" panose="020B0604020202020204" pitchFamily="34" charset="0"/>
                <a:cs typeface="Arial" panose="020B0604020202020204" pitchFamily="34" charset="0"/>
              </a:rPr>
              <a:t>Direct Labor Dollars</a:t>
            </a:r>
          </a:p>
          <a:p>
            <a:pPr marL="679450" lvl="2">
              <a:lnSpc>
                <a:spcPct val="90000"/>
              </a:lnSpc>
            </a:pPr>
            <a:r>
              <a:rPr lang="en-US" sz="2200" dirty="0">
                <a:latin typeface="Arial" panose="020B0604020202020204" pitchFamily="34" charset="0"/>
                <a:cs typeface="Arial" panose="020B0604020202020204" pitchFamily="34" charset="0"/>
              </a:rPr>
              <a:t>Direct Labor Hours</a:t>
            </a:r>
          </a:p>
          <a:p>
            <a:pPr marL="679450" lvl="2">
              <a:lnSpc>
                <a:spcPct val="90000"/>
              </a:lnSpc>
            </a:pPr>
            <a:r>
              <a:rPr lang="en-US" sz="2200" dirty="0">
                <a:latin typeface="Arial" panose="020B0604020202020204" pitchFamily="34" charset="0"/>
                <a:cs typeface="Arial" panose="020B0604020202020204" pitchFamily="34" charset="0"/>
              </a:rPr>
              <a:t>Direct Material Dollars</a:t>
            </a:r>
          </a:p>
          <a:p>
            <a:pPr marL="457200" lvl="1" indent="0">
              <a:lnSpc>
                <a:spcPct val="90000"/>
              </a:lnSpc>
              <a:spcBef>
                <a:spcPts val="3000"/>
              </a:spcBef>
              <a:buNone/>
            </a:pPr>
            <a:r>
              <a:rPr lang="en-US" sz="2400" u="sng" dirty="0">
                <a:latin typeface="Arial" panose="020B0604020202020204" pitchFamily="34" charset="0"/>
                <a:cs typeface="Arial" panose="020B0604020202020204" pitchFamily="34" charset="0"/>
              </a:rPr>
              <a:t>G&amp;A</a:t>
            </a:r>
          </a:p>
          <a:p>
            <a:pPr marL="679450" lvl="2">
              <a:lnSpc>
                <a:spcPct val="90000"/>
              </a:lnSpc>
            </a:pPr>
            <a:r>
              <a:rPr lang="en-US" sz="2200" dirty="0">
                <a:latin typeface="Arial" panose="020B0604020202020204" pitchFamily="34" charset="0"/>
                <a:cs typeface="Arial" panose="020B0604020202020204" pitchFamily="34" charset="0"/>
              </a:rPr>
              <a:t>Total Cost Input (Total direct and indirect costs minus G&amp;A)</a:t>
            </a:r>
          </a:p>
          <a:p>
            <a:pPr marL="679450" lvl="2">
              <a:lnSpc>
                <a:spcPct val="90000"/>
              </a:lnSpc>
            </a:pPr>
            <a:r>
              <a:rPr lang="en-US" sz="2200" dirty="0">
                <a:latin typeface="Arial" panose="020B0604020202020204" pitchFamily="34" charset="0"/>
                <a:cs typeface="Arial" panose="020B0604020202020204" pitchFamily="34" charset="0"/>
              </a:rPr>
              <a:t>Value Added (</a:t>
            </a:r>
            <a:r>
              <a:rPr lang="en-US" sz="2200" dirty="0" smtClean="0">
                <a:latin typeface="Arial" panose="020B0604020202020204" pitchFamily="34" charset="0"/>
                <a:cs typeface="Arial" panose="020B0604020202020204" pitchFamily="34" charset="0"/>
              </a:rPr>
              <a:t>Total Cost Input </a:t>
            </a:r>
            <a:r>
              <a:rPr lang="en-US" sz="2200" dirty="0">
                <a:latin typeface="Arial" panose="020B0604020202020204" pitchFamily="34" charset="0"/>
                <a:cs typeface="Arial" panose="020B0604020202020204" pitchFamily="34" charset="0"/>
              </a:rPr>
              <a:t>less </a:t>
            </a:r>
            <a:r>
              <a:rPr lang="en-US" sz="2200" dirty="0" smtClean="0">
                <a:latin typeface="Arial" panose="020B0604020202020204" pitchFamily="34" charset="0"/>
                <a:cs typeface="Arial" panose="020B0604020202020204" pitchFamily="34" charset="0"/>
              </a:rPr>
              <a:t>subcontracts </a:t>
            </a:r>
            <a:r>
              <a:rPr lang="en-US" sz="2200" dirty="0">
                <a:latin typeface="Arial" panose="020B0604020202020204" pitchFamily="34" charset="0"/>
                <a:cs typeface="Arial" panose="020B0604020202020204" pitchFamily="34" charset="0"/>
              </a:rPr>
              <a:t>and direct materials)</a:t>
            </a:r>
          </a:p>
          <a:p>
            <a:pPr marL="679450" lvl="2">
              <a:lnSpc>
                <a:spcPct val="90000"/>
              </a:lnSpc>
            </a:pPr>
            <a:r>
              <a:rPr lang="en-US" sz="2200" dirty="0">
                <a:latin typeface="Arial" panose="020B0604020202020204" pitchFamily="34" charset="0"/>
                <a:cs typeface="Arial" panose="020B0604020202020204" pitchFamily="34" charset="0"/>
              </a:rPr>
              <a:t>Single Cost Element (e.g. Direct labor </a:t>
            </a:r>
            <a:r>
              <a:rPr lang="en-US" sz="2200" dirty="0" smtClean="0">
                <a:latin typeface="Arial" panose="020B0604020202020204" pitchFamily="34" charset="0"/>
                <a:cs typeface="Arial" panose="020B0604020202020204" pitchFamily="34" charset="0"/>
              </a:rPr>
              <a:t>dollars</a:t>
            </a:r>
            <a:r>
              <a:rPr lang="en-US" sz="2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16</a:t>
            </a:fld>
            <a:endParaRPr lang="en-US" dirty="0"/>
          </a:p>
        </p:txBody>
      </p:sp>
    </p:spTree>
    <p:extLst>
      <p:ext uri="{BB962C8B-B14F-4D97-AF65-F5344CB8AC3E}">
        <p14:creationId xmlns:p14="http://schemas.microsoft.com/office/powerpoint/2010/main" val="59619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325562"/>
          </a:xfrm>
        </p:spPr>
        <p:txBody>
          <a:bodyPr>
            <a:normAutofit fontScale="90000"/>
          </a:bodyPr>
          <a:lstStyle/>
          <a:p>
            <a:r>
              <a:rPr lang="en-US" b="1" dirty="0">
                <a:latin typeface="Arial" panose="020B0604020202020204" pitchFamily="34" charset="0"/>
                <a:cs typeface="Arial" panose="020B0604020202020204" pitchFamily="34" charset="0"/>
              </a:rPr>
              <a:t>Allowability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FAR 31.201-2</a:t>
            </a:r>
          </a:p>
        </p:txBody>
      </p:sp>
      <p:sp>
        <p:nvSpPr>
          <p:cNvPr id="3" name="Content Placeholder 2"/>
          <p:cNvSpPr>
            <a:spLocks noGrp="1"/>
          </p:cNvSpPr>
          <p:nvPr>
            <p:ph idx="1"/>
          </p:nvPr>
        </p:nvSpPr>
        <p:spPr>
          <a:xfrm>
            <a:off x="457199" y="1949986"/>
            <a:ext cx="8367311" cy="4286346"/>
          </a:xfrm>
        </p:spPr>
        <p:txBody>
          <a:bodyPr>
            <a:noAutofit/>
          </a:bodyPr>
          <a:lstStyle/>
          <a:p>
            <a:pPr marL="0" indent="0">
              <a:lnSpc>
                <a:spcPct val="90000"/>
              </a:lnSpc>
              <a:spcBef>
                <a:spcPts val="1200"/>
              </a:spcBef>
              <a:buNone/>
            </a:pPr>
            <a:r>
              <a:rPr lang="en-US" sz="3000" dirty="0">
                <a:latin typeface="Arial" panose="020B0604020202020204" pitchFamily="34" charset="0"/>
                <a:cs typeface="Arial" panose="020B0604020202020204" pitchFamily="34" charset="0"/>
              </a:rPr>
              <a:t>A cost is allowable only when the cost complies with all of the following </a:t>
            </a:r>
            <a:r>
              <a:rPr lang="en-US" sz="3000" dirty="0" smtClean="0">
                <a:latin typeface="Arial" panose="020B0604020202020204" pitchFamily="34" charset="0"/>
                <a:cs typeface="Arial" panose="020B0604020202020204" pitchFamily="34" charset="0"/>
              </a:rPr>
              <a:t>requirements:</a:t>
            </a:r>
          </a:p>
          <a:p>
            <a:pPr>
              <a:lnSpc>
                <a:spcPct val="90000"/>
              </a:lnSpc>
              <a:spcBef>
                <a:spcPts val="1200"/>
              </a:spcBef>
            </a:pPr>
            <a:r>
              <a:rPr lang="en-US" sz="3000" dirty="0" smtClean="0">
                <a:latin typeface="Arial" panose="020B0604020202020204" pitchFamily="34" charset="0"/>
                <a:cs typeface="Arial" panose="020B0604020202020204" pitchFamily="34" charset="0"/>
              </a:rPr>
              <a:t>Reasonableness</a:t>
            </a:r>
          </a:p>
          <a:p>
            <a:pPr>
              <a:lnSpc>
                <a:spcPct val="90000"/>
              </a:lnSpc>
              <a:spcBef>
                <a:spcPts val="1200"/>
              </a:spcBef>
            </a:pPr>
            <a:r>
              <a:rPr lang="en-US" sz="3000" dirty="0" smtClean="0">
                <a:latin typeface="Arial" panose="020B0604020202020204" pitchFamily="34" charset="0"/>
                <a:cs typeface="Arial" panose="020B0604020202020204" pitchFamily="34" charset="0"/>
              </a:rPr>
              <a:t>Allocability</a:t>
            </a:r>
          </a:p>
          <a:p>
            <a:pPr>
              <a:lnSpc>
                <a:spcPct val="90000"/>
              </a:lnSpc>
              <a:spcBef>
                <a:spcPts val="1200"/>
              </a:spcBef>
            </a:pPr>
            <a:r>
              <a:rPr lang="en-US" sz="3000" dirty="0">
                <a:latin typeface="Arial" panose="020B0604020202020204" pitchFamily="34" charset="0"/>
                <a:cs typeface="Arial" panose="020B0604020202020204" pitchFamily="34" charset="0"/>
              </a:rPr>
              <a:t>Terms of the </a:t>
            </a:r>
            <a:r>
              <a:rPr lang="en-US" sz="3000" dirty="0" smtClean="0">
                <a:latin typeface="Arial" panose="020B0604020202020204" pitchFamily="34" charset="0"/>
                <a:cs typeface="Arial" panose="020B0604020202020204" pitchFamily="34" charset="0"/>
              </a:rPr>
              <a:t>contract</a:t>
            </a:r>
          </a:p>
          <a:p>
            <a:pPr marL="342900" lvl="1" indent="-342900">
              <a:lnSpc>
                <a:spcPct val="90000"/>
              </a:lnSpc>
              <a:spcBef>
                <a:spcPts val="1200"/>
              </a:spcBef>
            </a:pPr>
            <a:r>
              <a:rPr lang="en-US" sz="3000" b="1" dirty="0">
                <a:latin typeface="Arial" panose="020B0604020202020204" pitchFamily="34" charset="0"/>
                <a:cs typeface="Arial" panose="020B0604020202020204" pitchFamily="34" charset="0"/>
              </a:rPr>
              <a:t>Applicable </a:t>
            </a:r>
            <a:r>
              <a:rPr lang="en-US" sz="3000" dirty="0">
                <a:latin typeface="Arial" panose="020B0604020202020204" pitchFamily="34" charset="0"/>
                <a:cs typeface="Arial" panose="020B0604020202020204" pitchFamily="34" charset="0"/>
              </a:rPr>
              <a:t>Cost Accounting Standards </a:t>
            </a:r>
            <a:r>
              <a:rPr lang="en-US" sz="3000" dirty="0" smtClean="0">
                <a:latin typeface="Arial" panose="020B0604020202020204" pitchFamily="34" charset="0"/>
                <a:cs typeface="Arial" panose="020B0604020202020204" pitchFamily="34" charset="0"/>
              </a:rPr>
              <a:t>(CAS</a:t>
            </a:r>
            <a:r>
              <a:rPr lang="en-US" sz="3000" dirty="0">
                <a:latin typeface="Arial" panose="020B0604020202020204" pitchFamily="34" charset="0"/>
                <a:cs typeface="Arial" panose="020B0604020202020204" pitchFamily="34" charset="0"/>
              </a:rPr>
              <a:t>)</a:t>
            </a:r>
          </a:p>
          <a:p>
            <a:pPr marL="342900" lvl="1" indent="-342900">
              <a:lnSpc>
                <a:spcPct val="90000"/>
              </a:lnSpc>
              <a:spcBef>
                <a:spcPts val="1200"/>
              </a:spcBef>
            </a:pPr>
            <a:r>
              <a:rPr lang="en-US" sz="3000" dirty="0">
                <a:latin typeface="Arial" panose="020B0604020202020204" pitchFamily="34" charset="0"/>
                <a:cs typeface="Arial" panose="020B0604020202020204" pitchFamily="34" charset="0"/>
              </a:rPr>
              <a:t>Any Limitations Set forth in the </a:t>
            </a:r>
            <a:r>
              <a:rPr lang="en-US" sz="3000" dirty="0" smtClean="0">
                <a:latin typeface="Arial" panose="020B0604020202020204" pitchFamily="34" charset="0"/>
                <a:cs typeface="Arial" panose="020B0604020202020204" pitchFamily="34" charset="0"/>
              </a:rPr>
              <a:t>entire </a:t>
            </a:r>
            <a:r>
              <a:rPr lang="en-US" sz="3000" smtClean="0">
                <a:latin typeface="Arial" panose="020B0604020202020204" pitchFamily="34" charset="0"/>
                <a:cs typeface="Arial" panose="020B0604020202020204" pitchFamily="34" charset="0"/>
              </a:rPr>
              <a:t>Subpart 31.2</a:t>
            </a:r>
            <a:endParaRPr lang="en-US" sz="3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17</a:t>
            </a:fld>
            <a:endParaRPr lang="en-US" dirty="0"/>
          </a:p>
        </p:txBody>
      </p:sp>
    </p:spTree>
    <p:extLst>
      <p:ext uri="{BB962C8B-B14F-4D97-AF65-F5344CB8AC3E}">
        <p14:creationId xmlns:p14="http://schemas.microsoft.com/office/powerpoint/2010/main" val="52550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18</a:t>
            </a:fld>
            <a:endParaRPr lang="en-US" dirty="0"/>
          </a:p>
        </p:txBody>
      </p:sp>
      <p:sp>
        <p:nvSpPr>
          <p:cNvPr id="6" name="Title 1"/>
          <p:cNvSpPr>
            <a:spLocks noGrp="1"/>
          </p:cNvSpPr>
          <p:nvPr>
            <p:ph type="title"/>
          </p:nvPr>
        </p:nvSpPr>
        <p:spPr>
          <a:xfrm>
            <a:off x="457200" y="384806"/>
            <a:ext cx="8229600" cy="1325562"/>
          </a:xfrm>
        </p:spPr>
        <p:txBody>
          <a:bodyPr>
            <a:normAutofit fontScale="90000"/>
          </a:bodyPr>
          <a:lstStyle/>
          <a:p>
            <a:r>
              <a:rPr lang="en-US" b="1" dirty="0" smtClean="0">
                <a:latin typeface="Arial" panose="020B0604020202020204" pitchFamily="34" charset="0"/>
                <a:cs typeface="Arial" panose="020B0604020202020204" pitchFamily="34" charset="0"/>
              </a:rPr>
              <a:t>Reasonableness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FAR </a:t>
            </a:r>
            <a:r>
              <a:rPr lang="en-US" b="1" dirty="0" smtClean="0">
                <a:latin typeface="Arial" panose="020B0604020202020204" pitchFamily="34" charset="0"/>
                <a:cs typeface="Arial" panose="020B0604020202020204" pitchFamily="34" charset="0"/>
              </a:rPr>
              <a:t>31.201-3</a:t>
            </a:r>
            <a:endParaRPr lang="en-US"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199" y="2038120"/>
            <a:ext cx="8367311" cy="4032173"/>
          </a:xfrm>
        </p:spPr>
        <p:txBody>
          <a:bodyPr>
            <a:noAutofit/>
          </a:bodyPr>
          <a:lstStyle/>
          <a:p>
            <a:pPr marL="0" indent="0">
              <a:lnSpc>
                <a:spcPct val="90000"/>
              </a:lnSpc>
              <a:spcBef>
                <a:spcPts val="1800"/>
              </a:spcBef>
              <a:buNone/>
            </a:pPr>
            <a:r>
              <a:rPr lang="en-US" sz="3000" dirty="0">
                <a:latin typeface="Arial" panose="020B0604020202020204" pitchFamily="34" charset="0"/>
                <a:cs typeface="Arial" panose="020B0604020202020204" pitchFamily="34" charset="0"/>
              </a:rPr>
              <a:t>FAR considers a cost to be reasonable </a:t>
            </a:r>
            <a:r>
              <a:rPr lang="en-US" sz="3000" dirty="0" smtClean="0">
                <a:latin typeface="Arial" panose="020B0604020202020204" pitchFamily="34" charset="0"/>
                <a:cs typeface="Arial" panose="020B0604020202020204" pitchFamily="34" charset="0"/>
              </a:rPr>
              <a:t>if:</a:t>
            </a:r>
          </a:p>
          <a:p>
            <a:pPr marL="342900" lvl="1" indent="-342900">
              <a:lnSpc>
                <a:spcPct val="90000"/>
              </a:lnSpc>
              <a:spcBef>
                <a:spcPts val="1800"/>
              </a:spcBef>
            </a:pPr>
            <a:r>
              <a:rPr lang="en-US" sz="3000" dirty="0" smtClean="0">
                <a:latin typeface="Arial" panose="020B0604020202020204" pitchFamily="34" charset="0"/>
                <a:cs typeface="Arial" panose="020B0604020202020204" pitchFamily="34" charset="0"/>
              </a:rPr>
              <a:t>In </a:t>
            </a:r>
            <a:r>
              <a:rPr lang="en-US" sz="3000" dirty="0">
                <a:latin typeface="Arial" panose="020B0604020202020204" pitchFamily="34" charset="0"/>
                <a:cs typeface="Arial" panose="020B0604020202020204" pitchFamily="34" charset="0"/>
              </a:rPr>
              <a:t>its nature and amount, it does not exceed that which would be incurred by a prudent </a:t>
            </a:r>
            <a:r>
              <a:rPr lang="en-US" sz="3000" dirty="0" smtClean="0">
                <a:latin typeface="Arial" panose="020B0604020202020204" pitchFamily="34" charset="0"/>
                <a:cs typeface="Arial" panose="020B0604020202020204" pitchFamily="34" charset="0"/>
              </a:rPr>
              <a:t>person </a:t>
            </a:r>
            <a:r>
              <a:rPr lang="en-US" sz="3000" dirty="0">
                <a:latin typeface="Arial" panose="020B0604020202020204" pitchFamily="34" charset="0"/>
                <a:cs typeface="Arial" panose="020B0604020202020204" pitchFamily="34" charset="0"/>
              </a:rPr>
              <a:t>in the conduct of competitive </a:t>
            </a:r>
            <a:r>
              <a:rPr lang="en-US" sz="3000" dirty="0" smtClean="0">
                <a:latin typeface="Arial" panose="020B0604020202020204" pitchFamily="34" charset="0"/>
                <a:cs typeface="Arial" panose="020B0604020202020204" pitchFamily="34" charset="0"/>
              </a:rPr>
              <a:t>business.</a:t>
            </a:r>
          </a:p>
          <a:p>
            <a:pPr marL="342900" lvl="1" indent="-342900">
              <a:lnSpc>
                <a:spcPct val="90000"/>
              </a:lnSpc>
              <a:spcBef>
                <a:spcPts val="1800"/>
              </a:spcBef>
            </a:pPr>
            <a:r>
              <a:rPr lang="en-US" sz="3000" dirty="0">
                <a:latin typeface="Arial" panose="020B0604020202020204" pitchFamily="34" charset="0"/>
                <a:cs typeface="Arial" panose="020B0604020202020204" pitchFamily="34" charset="0"/>
              </a:rPr>
              <a:t>It is the contractor's responsibility to establish that each cost is </a:t>
            </a:r>
            <a:r>
              <a:rPr lang="en-US" sz="3000" dirty="0" smtClean="0">
                <a:latin typeface="Arial" panose="020B0604020202020204" pitchFamily="34" charset="0"/>
                <a:cs typeface="Arial" panose="020B0604020202020204" pitchFamily="34" charset="0"/>
              </a:rPr>
              <a:t>reasonable.</a:t>
            </a:r>
          </a:p>
        </p:txBody>
      </p:sp>
    </p:spTree>
    <p:extLst>
      <p:ext uri="{BB962C8B-B14F-4D97-AF65-F5344CB8AC3E}">
        <p14:creationId xmlns:p14="http://schemas.microsoft.com/office/powerpoint/2010/main" val="387454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19</a:t>
            </a:fld>
            <a:endParaRPr lang="en-US" dirty="0"/>
          </a:p>
        </p:txBody>
      </p:sp>
      <p:sp>
        <p:nvSpPr>
          <p:cNvPr id="5" name="Title 1"/>
          <p:cNvSpPr>
            <a:spLocks noGrp="1"/>
          </p:cNvSpPr>
          <p:nvPr>
            <p:ph type="title"/>
          </p:nvPr>
        </p:nvSpPr>
        <p:spPr>
          <a:xfrm>
            <a:off x="457200" y="384806"/>
            <a:ext cx="8229600" cy="1325562"/>
          </a:xfrm>
        </p:spPr>
        <p:txBody>
          <a:bodyPr>
            <a:normAutofit fontScale="90000"/>
          </a:bodyPr>
          <a:lstStyle/>
          <a:p>
            <a:r>
              <a:rPr lang="en-US" b="1" dirty="0" smtClean="0">
                <a:latin typeface="Arial" panose="020B0604020202020204" pitchFamily="34" charset="0"/>
                <a:cs typeface="Arial" panose="020B0604020202020204" pitchFamily="34" charset="0"/>
              </a:rPr>
              <a:t>Allocability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FAR </a:t>
            </a:r>
            <a:r>
              <a:rPr lang="en-US" b="1" dirty="0" smtClean="0">
                <a:latin typeface="Arial" panose="020B0604020202020204" pitchFamily="34" charset="0"/>
                <a:cs typeface="Arial" panose="020B0604020202020204" pitchFamily="34" charset="0"/>
              </a:rPr>
              <a:t>31.201-4</a:t>
            </a:r>
            <a:endParaRPr lang="en-US"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63557" y="1949986"/>
            <a:ext cx="8538072" cy="4286346"/>
          </a:xfrm>
        </p:spPr>
        <p:txBody>
          <a:bodyPr>
            <a:noAutofit/>
          </a:bodyPr>
          <a:lstStyle/>
          <a:p>
            <a:pPr marL="0" indent="0">
              <a:lnSpc>
                <a:spcPct val="90000"/>
              </a:lnSpc>
              <a:spcBef>
                <a:spcPts val="1200"/>
              </a:spcBef>
              <a:buNone/>
            </a:pPr>
            <a:r>
              <a:rPr lang="en-US" sz="3000" dirty="0">
                <a:latin typeface="Arial" panose="020B0604020202020204" pitchFamily="34" charset="0"/>
                <a:cs typeface="Arial" panose="020B0604020202020204" pitchFamily="34" charset="0"/>
              </a:rPr>
              <a:t>A cost is </a:t>
            </a:r>
            <a:r>
              <a:rPr lang="en-US" sz="3000" dirty="0" smtClean="0">
                <a:latin typeface="Arial" panose="020B0604020202020204" pitchFamily="34" charset="0"/>
                <a:cs typeface="Arial" panose="020B0604020202020204" pitchFamily="34" charset="0"/>
              </a:rPr>
              <a:t>allocable to a government contract if it:</a:t>
            </a:r>
          </a:p>
          <a:p>
            <a:pPr>
              <a:lnSpc>
                <a:spcPct val="90000"/>
              </a:lnSpc>
              <a:spcBef>
                <a:spcPts val="1500"/>
              </a:spcBef>
            </a:pPr>
            <a:r>
              <a:rPr lang="en-US" sz="3000" dirty="0">
                <a:latin typeface="Arial" panose="020B0604020202020204" pitchFamily="34" charset="0"/>
                <a:cs typeface="Arial" panose="020B0604020202020204" pitchFamily="34" charset="0"/>
              </a:rPr>
              <a:t>Is incurred specifically for the </a:t>
            </a:r>
            <a:r>
              <a:rPr lang="en-US" sz="3000" dirty="0" smtClean="0">
                <a:latin typeface="Arial" panose="020B0604020202020204" pitchFamily="34" charset="0"/>
                <a:cs typeface="Arial" panose="020B0604020202020204" pitchFamily="34" charset="0"/>
              </a:rPr>
              <a:t>contract;</a:t>
            </a:r>
          </a:p>
          <a:p>
            <a:pPr>
              <a:lnSpc>
                <a:spcPct val="90000"/>
              </a:lnSpc>
              <a:spcBef>
                <a:spcPts val="1500"/>
              </a:spcBef>
            </a:pPr>
            <a:r>
              <a:rPr lang="en-US" sz="3000" dirty="0">
                <a:latin typeface="Arial" panose="020B0604020202020204" pitchFamily="34" charset="0"/>
                <a:cs typeface="Arial" panose="020B0604020202020204" pitchFamily="34" charset="0"/>
              </a:rPr>
              <a:t>Benefits both the contract and other work, and can be distributed to them in reasonable proportion to the benefits received; </a:t>
            </a:r>
            <a:r>
              <a:rPr lang="en-US" sz="3000" dirty="0" smtClean="0">
                <a:latin typeface="Arial" panose="020B0604020202020204" pitchFamily="34" charset="0"/>
                <a:cs typeface="Arial" panose="020B0604020202020204" pitchFamily="34" charset="0"/>
              </a:rPr>
              <a:t>or</a:t>
            </a:r>
          </a:p>
          <a:p>
            <a:pPr>
              <a:lnSpc>
                <a:spcPct val="90000"/>
              </a:lnSpc>
              <a:spcBef>
                <a:spcPts val="1500"/>
              </a:spcBef>
            </a:pPr>
            <a:r>
              <a:rPr lang="en-US" sz="3000" dirty="0">
                <a:latin typeface="Arial" panose="020B0604020202020204" pitchFamily="34" charset="0"/>
                <a:cs typeface="Arial" panose="020B0604020202020204" pitchFamily="34" charset="0"/>
              </a:rPr>
              <a:t>Is necessary to the overall operation of the business, although a direct relationship to any particular cost objective cannot be </a:t>
            </a:r>
            <a:r>
              <a:rPr lang="en-US" sz="3000" dirty="0" smtClean="0">
                <a:latin typeface="Arial" panose="020B0604020202020204" pitchFamily="34" charset="0"/>
                <a:cs typeface="Arial" panose="020B0604020202020204" pitchFamily="34" charset="0"/>
              </a:rPr>
              <a:t>shown.</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27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Prior to Contract Award</a:t>
            </a:r>
          </a:p>
        </p:txBody>
      </p:sp>
      <p:sp>
        <p:nvSpPr>
          <p:cNvPr id="4" name="Slide Number Placeholder 3"/>
          <p:cNvSpPr>
            <a:spLocks noGrp="1"/>
          </p:cNvSpPr>
          <p:nvPr>
            <p:ph type="sldNum" sz="quarter" idx="10"/>
          </p:nvPr>
        </p:nvSpPr>
        <p:spPr/>
        <p:txBody>
          <a:bodyPr/>
          <a:lstStyle/>
          <a:p>
            <a:r>
              <a:rPr lang="en-US" dirty="0" smtClean="0"/>
              <a:t>Page | </a:t>
            </a:r>
            <a:fld id="{BC79CCBE-52D1-E04C-B564-6DE01C585E81}" type="slidenum">
              <a:rPr lang="en-US" smtClean="0"/>
              <a:pPr/>
              <a:t>2</a:t>
            </a:fld>
            <a:endParaRPr lang="en-US" dirty="0"/>
          </a:p>
        </p:txBody>
      </p:sp>
      <p:sp>
        <p:nvSpPr>
          <p:cNvPr id="5" name="Content Placeholder 2"/>
          <p:cNvSpPr>
            <a:spLocks noGrp="1"/>
          </p:cNvSpPr>
          <p:nvPr>
            <p:ph idx="1"/>
          </p:nvPr>
        </p:nvSpPr>
        <p:spPr>
          <a:xfrm>
            <a:off x="457200" y="1606550"/>
            <a:ext cx="8229600" cy="4519613"/>
          </a:xfrm>
        </p:spPr>
        <p:txBody>
          <a:bodyPr/>
          <a:lstStyle/>
          <a:p>
            <a:pPr>
              <a:lnSpc>
                <a:spcPct val="90000"/>
              </a:lnSpc>
              <a:spcBef>
                <a:spcPts val="3000"/>
              </a:spcBef>
            </a:pPr>
            <a:r>
              <a:rPr lang="en-US" dirty="0" smtClean="0">
                <a:latin typeface="Arial" panose="020B0604020202020204" pitchFamily="34" charset="0"/>
                <a:cs typeface="Arial" panose="020B0604020202020204" pitchFamily="34" charset="0"/>
              </a:rPr>
              <a:t>Contracting Office or DCMA conducts </a:t>
            </a:r>
            <a:r>
              <a:rPr lang="en-US" dirty="0" err="1" smtClean="0">
                <a:latin typeface="Arial" panose="020B0604020202020204" pitchFamily="34" charset="0"/>
                <a:cs typeface="Arial" panose="020B0604020202020204" pitchFamily="34" charset="0"/>
              </a:rPr>
              <a:t>Preaward</a:t>
            </a:r>
            <a:r>
              <a:rPr lang="en-US" dirty="0" smtClean="0">
                <a:latin typeface="Arial" panose="020B0604020202020204" pitchFamily="34" charset="0"/>
                <a:cs typeface="Arial" panose="020B0604020202020204" pitchFamily="34" charset="0"/>
              </a:rPr>
              <a:t> Survey to consider responsibility of prospective contractor</a:t>
            </a:r>
          </a:p>
          <a:p>
            <a:pPr>
              <a:lnSpc>
                <a:spcPct val="90000"/>
              </a:lnSpc>
              <a:spcBef>
                <a:spcPts val="3000"/>
              </a:spcBef>
            </a:pPr>
            <a:r>
              <a:rPr lang="en-US" dirty="0" smtClean="0">
                <a:latin typeface="Arial" panose="020B0604020202020204" pitchFamily="34" charset="0"/>
                <a:cs typeface="Arial" panose="020B0604020202020204" pitchFamily="34" charset="0"/>
              </a:rPr>
              <a:t>Design of the Accounting System is part of the </a:t>
            </a:r>
            <a:r>
              <a:rPr lang="en-US" dirty="0" err="1" smtClean="0">
                <a:latin typeface="Arial" panose="020B0604020202020204" pitchFamily="34" charset="0"/>
                <a:cs typeface="Arial" panose="020B0604020202020204" pitchFamily="34" charset="0"/>
              </a:rPr>
              <a:t>Preaward</a:t>
            </a:r>
            <a:r>
              <a:rPr lang="en-US" dirty="0" smtClean="0">
                <a:latin typeface="Arial" panose="020B0604020202020204" pitchFamily="34" charset="0"/>
                <a:cs typeface="Arial" panose="020B0604020202020204" pitchFamily="34" charset="0"/>
              </a:rPr>
              <a:t> Survey (SF 1408 Criteria)</a:t>
            </a:r>
          </a:p>
          <a:p>
            <a:pPr>
              <a:lnSpc>
                <a:spcPct val="90000"/>
              </a:lnSpc>
              <a:spcBef>
                <a:spcPts val="3000"/>
              </a:spcBef>
            </a:pPr>
            <a:r>
              <a:rPr lang="en-US" dirty="0" smtClean="0">
                <a:latin typeface="Arial" panose="020B0604020202020204" pitchFamily="34" charset="0"/>
                <a:cs typeface="Arial" panose="020B0604020202020204" pitchFamily="34" charset="0"/>
              </a:rPr>
              <a:t>DCAA requested to evaluate design of Accounting System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36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Contract Terms</a:t>
            </a:r>
          </a:p>
        </p:txBody>
      </p:sp>
      <p:sp>
        <p:nvSpPr>
          <p:cNvPr id="3" name="Content Placeholder 2"/>
          <p:cNvSpPr>
            <a:spLocks noGrp="1"/>
          </p:cNvSpPr>
          <p:nvPr>
            <p:ph idx="1"/>
          </p:nvPr>
        </p:nvSpPr>
        <p:spPr>
          <a:xfrm>
            <a:off x="457200" y="1417638"/>
            <a:ext cx="8229600" cy="4828926"/>
          </a:xfrm>
        </p:spPr>
        <p:txBody>
          <a:bodyPr>
            <a:normAutofit fontScale="85000" lnSpcReduction="10000"/>
          </a:bodyPr>
          <a:lstStyle/>
          <a:p>
            <a:pPr>
              <a:spcBef>
                <a:spcPts val="1200"/>
              </a:spcBef>
            </a:pPr>
            <a:r>
              <a:rPr lang="en-US" sz="3300" dirty="0">
                <a:latin typeface="Arial" panose="020B0604020202020204" pitchFamily="34" charset="0"/>
                <a:cs typeface="Arial" panose="020B0604020202020204" pitchFamily="34" charset="0"/>
              </a:rPr>
              <a:t>Specific types of cost are often addressed in a contract or request for proposal (RFP</a:t>
            </a:r>
            <a:r>
              <a:rPr lang="en-US" sz="3300" dirty="0" smtClean="0">
                <a:latin typeface="Arial" panose="020B0604020202020204" pitchFamily="34" charset="0"/>
                <a:cs typeface="Arial" panose="020B0604020202020204" pitchFamily="34" charset="0"/>
              </a:rPr>
              <a:t>).</a:t>
            </a:r>
          </a:p>
          <a:p>
            <a:pPr>
              <a:spcBef>
                <a:spcPts val="1800"/>
              </a:spcBef>
            </a:pPr>
            <a:r>
              <a:rPr lang="en-US" sz="3300" dirty="0">
                <a:latin typeface="Arial" panose="020B0604020202020204" pitchFamily="34" charset="0"/>
                <a:cs typeface="Arial" panose="020B0604020202020204" pitchFamily="34" charset="0"/>
              </a:rPr>
              <a:t>However, the contract terms can only be more restrictive than the other factors that must be considered in determining cost allowability, not less. In other words, the contract terms cannot allow a cost that </a:t>
            </a:r>
            <a:r>
              <a:rPr lang="en-US" sz="3300" dirty="0" smtClean="0">
                <a:latin typeface="Arial" panose="020B0604020202020204" pitchFamily="34" charset="0"/>
                <a:cs typeface="Arial" panose="020B0604020202020204" pitchFamily="34" charset="0"/>
              </a:rPr>
              <a:t>is:</a:t>
            </a:r>
          </a:p>
          <a:p>
            <a:pPr marL="633413" lvl="1">
              <a:spcBef>
                <a:spcPts val="900"/>
              </a:spcBef>
            </a:pPr>
            <a:r>
              <a:rPr lang="en-US" dirty="0" smtClean="0">
                <a:latin typeface="Arial" panose="020B0604020202020204" pitchFamily="34" charset="0"/>
                <a:cs typeface="Arial" panose="020B0604020202020204" pitchFamily="34" charset="0"/>
              </a:rPr>
              <a:t>Unreasonable</a:t>
            </a:r>
          </a:p>
          <a:p>
            <a:pPr marL="633413" lvl="1">
              <a:spcBef>
                <a:spcPts val="900"/>
              </a:spcBef>
            </a:pPr>
            <a:r>
              <a:rPr lang="en-US" dirty="0">
                <a:latin typeface="Arial" panose="020B0604020202020204" pitchFamily="34" charset="0"/>
                <a:cs typeface="Arial" panose="020B0604020202020204" pitchFamily="34" charset="0"/>
              </a:rPr>
              <a:t>Improperly measured, assigned and allocated to the contract</a:t>
            </a:r>
          </a:p>
          <a:p>
            <a:pPr marL="633413" lvl="1">
              <a:spcBef>
                <a:spcPts val="900"/>
              </a:spcBef>
            </a:pPr>
            <a:r>
              <a:rPr lang="en-US" dirty="0">
                <a:latin typeface="Arial" panose="020B0604020202020204" pitchFamily="34" charset="0"/>
                <a:cs typeface="Arial" panose="020B0604020202020204" pitchFamily="34" charset="0"/>
              </a:rPr>
              <a:t>Unallowable in accordance with specific cost principles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20</a:t>
            </a:fld>
            <a:endParaRPr lang="en-US" dirty="0"/>
          </a:p>
        </p:txBody>
      </p:sp>
    </p:spTree>
    <p:extLst>
      <p:ext uri="{BB962C8B-B14F-4D97-AF65-F5344CB8AC3E}">
        <p14:creationId xmlns:p14="http://schemas.microsoft.com/office/powerpoint/2010/main" val="77404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274638"/>
            <a:ext cx="8637224" cy="1143000"/>
          </a:xfrm>
        </p:spPr>
        <p:txBody>
          <a:bodyPr>
            <a:normAutofit/>
          </a:bodyPr>
          <a:lstStyle/>
          <a:p>
            <a:r>
              <a:rPr lang="en-US" b="1" dirty="0">
                <a:latin typeface="Arial" panose="020B0604020202020204" pitchFamily="34" charset="0"/>
                <a:cs typeface="Arial" panose="020B0604020202020204" pitchFamily="34" charset="0"/>
              </a:rPr>
              <a:t>Accounting for Contract Costs</a:t>
            </a:r>
          </a:p>
        </p:txBody>
      </p:sp>
      <p:sp>
        <p:nvSpPr>
          <p:cNvPr id="3" name="Content Placeholder 2"/>
          <p:cNvSpPr>
            <a:spLocks noGrp="1"/>
          </p:cNvSpPr>
          <p:nvPr>
            <p:ph idx="1"/>
          </p:nvPr>
        </p:nvSpPr>
        <p:spPr/>
        <p:txBody>
          <a:bodyPr>
            <a:normAutofit/>
          </a:bodyPr>
          <a:lstStyle/>
          <a:p>
            <a:pPr>
              <a:lnSpc>
                <a:spcPct val="90000"/>
              </a:lnSpc>
              <a:spcBef>
                <a:spcPts val="1800"/>
              </a:spcBef>
            </a:pPr>
            <a:r>
              <a:rPr lang="en-US" sz="3000" dirty="0">
                <a:latin typeface="Arial" panose="020B0604020202020204" pitchFamily="34" charset="0"/>
                <a:cs typeface="Arial" panose="020B0604020202020204" pitchFamily="34" charset="0"/>
              </a:rPr>
              <a:t>The accounting system must be able to accumulate and report the costs for each final cost objective; i.e</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government contract</a:t>
            </a:r>
            <a:r>
              <a:rPr lang="en-US" sz="3000" dirty="0" smtClean="0">
                <a:latin typeface="Arial" panose="020B0604020202020204" pitchFamily="34" charset="0"/>
                <a:cs typeface="Arial" panose="020B0604020202020204" pitchFamily="34" charset="0"/>
              </a:rPr>
              <a:t>.</a:t>
            </a:r>
          </a:p>
          <a:p>
            <a:pPr lvl="1">
              <a:lnSpc>
                <a:spcPct val="90000"/>
              </a:lnSpc>
              <a:spcBef>
                <a:spcPts val="1800"/>
              </a:spcBef>
            </a:pPr>
            <a:r>
              <a:rPr lang="en-US" sz="3000" dirty="0">
                <a:latin typeface="Arial" panose="020B0604020202020204" pitchFamily="34" charset="0"/>
                <a:cs typeface="Arial" panose="020B0604020202020204" pitchFamily="34" charset="0"/>
              </a:rPr>
              <a:t>Direct costs of the contract, plus</a:t>
            </a:r>
          </a:p>
          <a:p>
            <a:pPr lvl="1">
              <a:lnSpc>
                <a:spcPct val="90000"/>
              </a:lnSpc>
              <a:spcBef>
                <a:spcPts val="1800"/>
              </a:spcBef>
            </a:pPr>
            <a:r>
              <a:rPr lang="en-US" sz="3000" dirty="0">
                <a:latin typeface="Arial" panose="020B0604020202020204" pitchFamily="34" charset="0"/>
                <a:cs typeface="Arial" panose="020B0604020202020204" pitchFamily="34" charset="0"/>
              </a:rPr>
              <a:t>Allocation of applicable indirect costs, less</a:t>
            </a:r>
          </a:p>
          <a:p>
            <a:pPr lvl="1">
              <a:lnSpc>
                <a:spcPct val="90000"/>
              </a:lnSpc>
              <a:spcBef>
                <a:spcPts val="1800"/>
              </a:spcBef>
            </a:pPr>
            <a:r>
              <a:rPr lang="en-US" sz="3000" dirty="0">
                <a:latin typeface="Arial" panose="020B0604020202020204" pitchFamily="34" charset="0"/>
                <a:cs typeface="Arial" panose="020B0604020202020204" pitchFamily="34" charset="0"/>
              </a:rPr>
              <a:t>Unallowable </a:t>
            </a:r>
            <a:r>
              <a:rPr lang="en-US" sz="3000" dirty="0" smtClean="0">
                <a:latin typeface="Arial" panose="020B0604020202020204" pitchFamily="34" charset="0"/>
                <a:cs typeface="Arial" panose="020B0604020202020204" pitchFamily="34" charset="0"/>
              </a:rPr>
              <a:t>Costs</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21</a:t>
            </a:fld>
            <a:endParaRPr lang="en-US" dirty="0"/>
          </a:p>
        </p:txBody>
      </p:sp>
    </p:spTree>
    <p:extLst>
      <p:ext uri="{BB962C8B-B14F-4D97-AF65-F5344CB8AC3E}">
        <p14:creationId xmlns:p14="http://schemas.microsoft.com/office/powerpoint/2010/main" val="44792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2" y="274638"/>
            <a:ext cx="8527056" cy="1143000"/>
          </a:xfrm>
        </p:spPr>
        <p:txBody>
          <a:bodyPr>
            <a:normAutofit/>
          </a:bodyPr>
          <a:lstStyle/>
          <a:p>
            <a:r>
              <a:rPr lang="en-US" b="1" dirty="0">
                <a:latin typeface="Arial" panose="020B0604020202020204" pitchFamily="34" charset="0"/>
                <a:cs typeface="Arial" panose="020B0604020202020204" pitchFamily="34" charset="0"/>
              </a:rPr>
              <a:t>Accounting for Contract Costs</a:t>
            </a:r>
          </a:p>
        </p:txBody>
      </p:sp>
      <p:sp>
        <p:nvSpPr>
          <p:cNvPr id="3" name="Content Placeholder 2"/>
          <p:cNvSpPr>
            <a:spLocks noGrp="1"/>
          </p:cNvSpPr>
          <p:nvPr>
            <p:ph idx="1"/>
          </p:nvPr>
        </p:nvSpPr>
        <p:spPr>
          <a:xfrm>
            <a:off x="308471" y="1600200"/>
            <a:ext cx="8527057" cy="4525963"/>
          </a:xfrm>
        </p:spPr>
        <p:txBody>
          <a:bodyPr>
            <a:normAutofit lnSpcReduction="10000"/>
          </a:bodyPr>
          <a:lstStyle/>
          <a:p>
            <a:pPr marL="0" indent="0">
              <a:buNone/>
            </a:pPr>
            <a:r>
              <a:rPr lang="en-US" sz="3000" dirty="0">
                <a:latin typeface="Arial" panose="020B0604020202020204" pitchFamily="34" charset="0"/>
                <a:cs typeface="Arial" panose="020B0604020202020204" pitchFamily="34" charset="0"/>
              </a:rPr>
              <a:t>DFARS </a:t>
            </a:r>
            <a:r>
              <a:rPr lang="en-US" sz="3000" dirty="0" smtClean="0">
                <a:latin typeface="Arial" panose="020B0604020202020204" pitchFamily="34" charset="0"/>
                <a:cs typeface="Arial" panose="020B0604020202020204" pitchFamily="34" charset="0"/>
              </a:rPr>
              <a:t>252.242-7006(c</a:t>
            </a:r>
            <a:r>
              <a:rPr lang="en-US" sz="3000" dirty="0">
                <a:latin typeface="Arial" panose="020B0604020202020204" pitchFamily="34" charset="0"/>
                <a:cs typeface="Arial" panose="020B0604020202020204" pitchFamily="34" charset="0"/>
              </a:rPr>
              <a:t>) requirements:</a:t>
            </a:r>
          </a:p>
          <a:p>
            <a:pPr marL="854075" lvl="1" indent="-512763">
              <a:lnSpc>
                <a:spcPct val="90000"/>
              </a:lnSpc>
              <a:spcBef>
                <a:spcPts val="1800"/>
              </a:spcBef>
              <a:buNone/>
            </a:pPr>
            <a:r>
              <a:rPr lang="en-US" sz="24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5) Accumulation of costs under general ledger </a:t>
            </a:r>
            <a:r>
              <a:rPr lang="en-US" dirty="0" smtClean="0">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a:p>
            <a:pPr marL="914400" lvl="1" indent="-573088">
              <a:lnSpc>
                <a:spcPct val="90000"/>
              </a:lnSpc>
              <a:spcBef>
                <a:spcPts val="1800"/>
              </a:spcBef>
              <a:buNone/>
            </a:pPr>
            <a:r>
              <a:rPr lang="en-US" dirty="0">
                <a:latin typeface="Arial" panose="020B0604020202020204" pitchFamily="34" charset="0"/>
                <a:cs typeface="Arial" panose="020B0604020202020204" pitchFamily="34" charset="0"/>
              </a:rPr>
              <a:t>(6) Reconciliation of subsidiary cost ledgers and cost objectives to general ledger</a:t>
            </a:r>
          </a:p>
          <a:p>
            <a:pPr marL="854075" lvl="1" indent="-512763">
              <a:lnSpc>
                <a:spcPct val="90000"/>
              </a:lnSpc>
              <a:spcBef>
                <a:spcPts val="1800"/>
              </a:spcBef>
              <a:buNone/>
            </a:pPr>
            <a:r>
              <a:rPr lang="en-US" dirty="0">
                <a:latin typeface="Arial" panose="020B0604020202020204" pitchFamily="34" charset="0"/>
                <a:cs typeface="Arial" panose="020B0604020202020204" pitchFamily="34" charset="0"/>
              </a:rPr>
              <a:t>(7) Approval and documentation of adjusting entries</a:t>
            </a:r>
          </a:p>
          <a:p>
            <a:pPr marL="1025525" lvl="1" indent="-684213">
              <a:lnSpc>
                <a:spcPct val="90000"/>
              </a:lnSpc>
              <a:spcBef>
                <a:spcPts val="1800"/>
              </a:spcBef>
              <a:buNone/>
            </a:pPr>
            <a:r>
              <a:rPr lang="en-US" dirty="0">
                <a:latin typeface="Arial" panose="020B0604020202020204" pitchFamily="34" charset="0"/>
                <a:cs typeface="Arial" panose="020B0604020202020204" pitchFamily="34" charset="0"/>
              </a:rPr>
              <a:t>(11) Interim (at least monthly) determination of costs charged to a contract through routine posting of books of accounts </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22</a:t>
            </a:fld>
            <a:endParaRPr lang="en-US" dirty="0"/>
          </a:p>
        </p:txBody>
      </p:sp>
    </p:spTree>
    <p:extLst>
      <p:ext uri="{BB962C8B-B14F-4D97-AF65-F5344CB8AC3E}">
        <p14:creationId xmlns:p14="http://schemas.microsoft.com/office/powerpoint/2010/main" val="7000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Labor System</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23</a:t>
            </a:fld>
            <a:endParaRPr lang="en-US" dirty="0"/>
          </a:p>
        </p:txBody>
      </p:sp>
      <p:sp>
        <p:nvSpPr>
          <p:cNvPr id="6" name="Content Placeholder 2"/>
          <p:cNvSpPr>
            <a:spLocks noGrp="1"/>
          </p:cNvSpPr>
          <p:nvPr>
            <p:ph idx="1"/>
          </p:nvPr>
        </p:nvSpPr>
        <p:spPr>
          <a:xfrm>
            <a:off x="308471" y="1707614"/>
            <a:ext cx="8527057" cy="4418549"/>
          </a:xfrm>
        </p:spPr>
        <p:txBody>
          <a:bodyPr>
            <a:normAutofit/>
          </a:bodyPr>
          <a:lstStyle/>
          <a:p>
            <a:pPr marL="0" indent="0">
              <a:buNone/>
            </a:pPr>
            <a:r>
              <a:rPr lang="en-US" sz="3000" dirty="0">
                <a:latin typeface="Arial" panose="020B0604020202020204" pitchFamily="34" charset="0"/>
                <a:cs typeface="Arial" panose="020B0604020202020204" pitchFamily="34" charset="0"/>
              </a:rPr>
              <a:t>DFARS </a:t>
            </a:r>
            <a:r>
              <a:rPr lang="en-US" sz="3000" dirty="0" smtClean="0">
                <a:latin typeface="Arial" panose="020B0604020202020204" pitchFamily="34" charset="0"/>
                <a:cs typeface="Arial" panose="020B0604020202020204" pitchFamily="34" charset="0"/>
              </a:rPr>
              <a:t>252.242-7006(c</a:t>
            </a:r>
            <a:r>
              <a:rPr lang="en-US" sz="3000" dirty="0">
                <a:latin typeface="Arial" panose="020B0604020202020204" pitchFamily="34" charset="0"/>
                <a:cs typeface="Arial" panose="020B0604020202020204" pitchFamily="34" charset="0"/>
              </a:rPr>
              <a:t>) requirements:</a:t>
            </a:r>
          </a:p>
          <a:p>
            <a:pPr marL="854075" lvl="1" indent="-512763">
              <a:lnSpc>
                <a:spcPct val="90000"/>
              </a:lnSpc>
              <a:spcBef>
                <a:spcPts val="2400"/>
              </a:spcBef>
              <a:buNone/>
            </a:pPr>
            <a:r>
              <a:rPr lang="en-US" dirty="0" smtClean="0">
                <a:latin typeface="Arial" panose="020B0604020202020204" pitchFamily="34" charset="0"/>
                <a:cs typeface="Arial" panose="020B0604020202020204" pitchFamily="34" charset="0"/>
              </a:rPr>
              <a:t>(9) </a:t>
            </a:r>
            <a:r>
              <a:rPr lang="en-US" dirty="0">
                <a:latin typeface="Arial" panose="020B0604020202020204" pitchFamily="34" charset="0"/>
                <a:cs typeface="Arial" panose="020B0604020202020204" pitchFamily="34" charset="0"/>
              </a:rPr>
              <a:t>A timekeeping system that identifies employees’ labor by intermediate or final cost objectives</a:t>
            </a:r>
          </a:p>
          <a:p>
            <a:pPr marL="1027113" lvl="1" indent="-681038">
              <a:lnSpc>
                <a:spcPct val="90000"/>
              </a:lnSpc>
              <a:spcBef>
                <a:spcPts val="2400"/>
              </a:spcBef>
              <a:buNone/>
            </a:pP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 labor distribution system that charges direct and indirect labor to the appropriate cost objectives</a:t>
            </a:r>
          </a:p>
        </p:txBody>
      </p:sp>
    </p:spTree>
    <p:extLst>
      <p:ext uri="{BB962C8B-B14F-4D97-AF65-F5344CB8AC3E}">
        <p14:creationId xmlns:p14="http://schemas.microsoft.com/office/powerpoint/2010/main" val="138112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Timekeeping</a:t>
            </a:r>
          </a:p>
        </p:txBody>
      </p:sp>
      <p:sp>
        <p:nvSpPr>
          <p:cNvPr id="3" name="Content Placeholder 2"/>
          <p:cNvSpPr>
            <a:spLocks noGrp="1"/>
          </p:cNvSpPr>
          <p:nvPr>
            <p:ph idx="1"/>
          </p:nvPr>
        </p:nvSpPr>
        <p:spPr>
          <a:xfrm>
            <a:off x="457200" y="1417638"/>
            <a:ext cx="8229600" cy="4850960"/>
          </a:xfrm>
        </p:spPr>
        <p:txBody>
          <a:bodyPr>
            <a:normAutofit fontScale="85000" lnSpcReduction="20000"/>
          </a:bodyPr>
          <a:lstStyle/>
          <a:p>
            <a:pPr>
              <a:spcBef>
                <a:spcPts val="1800"/>
              </a:spcBef>
            </a:pPr>
            <a:r>
              <a:rPr lang="en-US" sz="3300" dirty="0">
                <a:latin typeface="Arial" panose="020B0604020202020204" pitchFamily="34" charset="0"/>
                <a:cs typeface="Arial" panose="020B0604020202020204" pitchFamily="34" charset="0"/>
              </a:rPr>
              <a:t>Labor should be charged to intermediate and final cost objectives based on a timekeeping document (paper or electronic timecards) completed and certified by the employees and approved by the employees’ </a:t>
            </a:r>
            <a:r>
              <a:rPr lang="en-US" sz="3300" dirty="0" smtClean="0">
                <a:latin typeface="Arial" panose="020B0604020202020204" pitchFamily="34" charset="0"/>
                <a:cs typeface="Arial" panose="020B0604020202020204" pitchFamily="34" charset="0"/>
              </a:rPr>
              <a:t>supervisors.</a:t>
            </a:r>
          </a:p>
          <a:p>
            <a:pPr>
              <a:spcBef>
                <a:spcPts val="1800"/>
              </a:spcBef>
            </a:pPr>
            <a:r>
              <a:rPr lang="en-US" sz="3300" dirty="0">
                <a:latin typeface="Arial" panose="020B0604020202020204" pitchFamily="34" charset="0"/>
                <a:cs typeface="Arial" panose="020B0604020202020204" pitchFamily="34" charset="0"/>
              </a:rPr>
              <a:t>Employees should fill out timesheet on a daily basis and include all hours worked including uncompensated overtime.</a:t>
            </a:r>
          </a:p>
          <a:p>
            <a:pPr>
              <a:spcBef>
                <a:spcPts val="1800"/>
              </a:spcBef>
            </a:pPr>
            <a:r>
              <a:rPr lang="en-US" sz="3300" dirty="0">
                <a:latin typeface="Arial" panose="020B0604020202020204" pitchFamily="34" charset="0"/>
                <a:cs typeface="Arial" panose="020B0604020202020204" pitchFamily="34" charset="0"/>
              </a:rPr>
              <a:t>Labor cost distribution records should </a:t>
            </a:r>
            <a:r>
              <a:rPr lang="en-US" sz="3300" dirty="0" smtClean="0">
                <a:latin typeface="Arial" panose="020B0604020202020204" pitchFamily="34" charset="0"/>
                <a:cs typeface="Arial" panose="020B0604020202020204" pitchFamily="34" charset="0"/>
              </a:rPr>
              <a:t>reconcile to </a:t>
            </a:r>
            <a:r>
              <a:rPr lang="en-US" sz="3300" dirty="0">
                <a:latin typeface="Arial" panose="020B0604020202020204" pitchFamily="34" charset="0"/>
                <a:cs typeface="Arial" panose="020B0604020202020204" pitchFamily="34" charset="0"/>
              </a:rPr>
              <a:t>payroll records and labor distribution records should trace to and from the job cost ledger and general ledger </a:t>
            </a:r>
            <a:r>
              <a:rPr lang="en-US" sz="3300" dirty="0" smtClean="0">
                <a:latin typeface="Arial" panose="020B0604020202020204" pitchFamily="34" charset="0"/>
                <a:cs typeface="Arial" panose="020B0604020202020204" pitchFamily="34" charset="0"/>
              </a:rPr>
              <a:t>accounts.</a:t>
            </a:r>
            <a:endParaRPr lang="en-US" sz="3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24</a:t>
            </a:fld>
            <a:endParaRPr lang="en-US" dirty="0"/>
          </a:p>
        </p:txBody>
      </p:sp>
    </p:spTree>
    <p:extLst>
      <p:ext uri="{BB962C8B-B14F-4D97-AF65-F5344CB8AC3E}">
        <p14:creationId xmlns:p14="http://schemas.microsoft.com/office/powerpoint/2010/main" val="423406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Unallowable Costs</a:t>
            </a:r>
          </a:p>
        </p:txBody>
      </p:sp>
      <p:sp>
        <p:nvSpPr>
          <p:cNvPr id="3" name="Content Placeholder 2"/>
          <p:cNvSpPr>
            <a:spLocks noGrp="1"/>
          </p:cNvSpPr>
          <p:nvPr>
            <p:ph idx="1"/>
          </p:nvPr>
        </p:nvSpPr>
        <p:spPr>
          <a:xfrm>
            <a:off x="457199" y="1417638"/>
            <a:ext cx="8367311" cy="4817909"/>
          </a:xfrm>
        </p:spPr>
        <p:txBody>
          <a:bodyPr>
            <a:normAutofit fontScale="77500" lnSpcReduction="20000"/>
          </a:bodyPr>
          <a:lstStyle/>
          <a:p>
            <a:pPr marL="0" indent="0">
              <a:spcBef>
                <a:spcPts val="1200"/>
              </a:spcBef>
              <a:buNone/>
            </a:pPr>
            <a:r>
              <a:rPr lang="en-US" sz="3800" dirty="0">
                <a:latin typeface="Arial" panose="020B0604020202020204" pitchFamily="34" charset="0"/>
                <a:cs typeface="Arial" panose="020B0604020202020204" pitchFamily="34" charset="0"/>
              </a:rPr>
              <a:t>DFARS </a:t>
            </a:r>
            <a:r>
              <a:rPr lang="en-US" sz="3800" dirty="0" smtClean="0">
                <a:latin typeface="Arial" panose="020B0604020202020204" pitchFamily="34" charset="0"/>
                <a:cs typeface="Arial" panose="020B0604020202020204" pitchFamily="34" charset="0"/>
              </a:rPr>
              <a:t>252.242-7006(c)(</a:t>
            </a:r>
            <a:r>
              <a:rPr lang="en-US" sz="3800" dirty="0">
                <a:latin typeface="Arial" panose="020B0604020202020204" pitchFamily="34" charset="0"/>
                <a:cs typeface="Arial" panose="020B0604020202020204" pitchFamily="34" charset="0"/>
              </a:rPr>
              <a:t>12) requires “Exclusion from costs charged to Government contracts of amounts which are not allowable in terms of Federal Acquisition Regulation (FAR) part 31, Contract Cost Principles and Procedures, and other contract </a:t>
            </a:r>
            <a:r>
              <a:rPr lang="en-US" sz="3800" dirty="0" smtClean="0">
                <a:latin typeface="Arial" panose="020B0604020202020204" pitchFamily="34" charset="0"/>
                <a:cs typeface="Arial" panose="020B0604020202020204" pitchFamily="34" charset="0"/>
              </a:rPr>
              <a:t>provisions”</a:t>
            </a:r>
          </a:p>
          <a:p>
            <a:pPr>
              <a:spcBef>
                <a:spcPts val="1800"/>
              </a:spcBef>
            </a:pPr>
            <a:r>
              <a:rPr lang="en-US" sz="3500" dirty="0">
                <a:latin typeface="Arial" panose="020B0604020202020204" pitchFamily="34" charset="0"/>
                <a:cs typeface="Arial" panose="020B0604020202020204" pitchFamily="34" charset="0"/>
              </a:rPr>
              <a:t>Therefore, contractors need </a:t>
            </a:r>
            <a:r>
              <a:rPr lang="en-US" sz="3500" u="sng" dirty="0">
                <a:latin typeface="Arial" panose="020B0604020202020204" pitchFamily="34" charset="0"/>
                <a:cs typeface="Arial" panose="020B0604020202020204" pitchFamily="34" charset="0"/>
              </a:rPr>
              <a:t>written</a:t>
            </a:r>
            <a:r>
              <a:rPr lang="en-US" sz="3500" dirty="0">
                <a:latin typeface="Arial" panose="020B0604020202020204" pitchFamily="34" charset="0"/>
                <a:cs typeface="Arial" panose="020B0604020202020204" pitchFamily="34" charset="0"/>
              </a:rPr>
              <a:t> policies and procedures to identify and exclude unallowable </a:t>
            </a:r>
            <a:r>
              <a:rPr lang="en-US" sz="3500" dirty="0" smtClean="0">
                <a:latin typeface="Arial" panose="020B0604020202020204" pitchFamily="34" charset="0"/>
                <a:cs typeface="Arial" panose="020B0604020202020204" pitchFamily="34" charset="0"/>
              </a:rPr>
              <a:t>costs.</a:t>
            </a:r>
          </a:p>
          <a:p>
            <a:pPr>
              <a:spcBef>
                <a:spcPts val="1800"/>
              </a:spcBef>
            </a:pPr>
            <a:r>
              <a:rPr lang="en-US" sz="3500" dirty="0">
                <a:latin typeface="Arial" panose="020B0604020202020204" pitchFamily="34" charset="0"/>
                <a:cs typeface="Arial" panose="020B0604020202020204" pitchFamily="34" charset="0"/>
              </a:rPr>
              <a:t>Unallowable costs need to be identified and excluded from any billings, claims, and proposals applicable to a Government </a:t>
            </a:r>
            <a:r>
              <a:rPr lang="en-US" sz="3500" dirty="0" smtClean="0">
                <a:latin typeface="Arial" panose="020B0604020202020204" pitchFamily="34" charset="0"/>
                <a:cs typeface="Arial" panose="020B0604020202020204" pitchFamily="34" charset="0"/>
              </a:rPr>
              <a:t>contract.</a:t>
            </a:r>
            <a:endParaRPr lang="en-US" sz="3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25</a:t>
            </a:fld>
            <a:endParaRPr lang="en-US" dirty="0"/>
          </a:p>
        </p:txBody>
      </p:sp>
    </p:spTree>
    <p:extLst>
      <p:ext uri="{BB962C8B-B14F-4D97-AF65-F5344CB8AC3E}">
        <p14:creationId xmlns:p14="http://schemas.microsoft.com/office/powerpoint/2010/main" val="224313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Costs by Contract Line Item</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26</a:t>
            </a:fld>
            <a:endParaRPr lang="en-US" dirty="0"/>
          </a:p>
        </p:txBody>
      </p:sp>
      <p:sp>
        <p:nvSpPr>
          <p:cNvPr id="5" name="Content Placeholder 2"/>
          <p:cNvSpPr>
            <a:spLocks noGrp="1"/>
          </p:cNvSpPr>
          <p:nvPr>
            <p:ph idx="1"/>
          </p:nvPr>
        </p:nvSpPr>
        <p:spPr>
          <a:xfrm>
            <a:off x="457200" y="1593909"/>
            <a:ext cx="8367311" cy="4630622"/>
          </a:xfrm>
        </p:spPr>
        <p:txBody>
          <a:bodyPr>
            <a:normAutofit fontScale="77500" lnSpcReduction="20000"/>
          </a:bodyPr>
          <a:lstStyle/>
          <a:p>
            <a:pPr marL="0" indent="0">
              <a:spcBef>
                <a:spcPts val="1200"/>
              </a:spcBef>
              <a:buNone/>
            </a:pPr>
            <a:r>
              <a:rPr lang="en-US" sz="4000" dirty="0">
                <a:latin typeface="Arial" panose="020B0604020202020204" pitchFamily="34" charset="0"/>
                <a:cs typeface="Arial" panose="020B0604020202020204" pitchFamily="34" charset="0"/>
              </a:rPr>
              <a:t>DFARS </a:t>
            </a:r>
            <a:r>
              <a:rPr lang="en-US" sz="4000" dirty="0" smtClean="0">
                <a:latin typeface="Arial" panose="020B0604020202020204" pitchFamily="34" charset="0"/>
                <a:cs typeface="Arial" panose="020B0604020202020204" pitchFamily="34" charset="0"/>
              </a:rPr>
              <a:t>252.242-7006(c</a:t>
            </a:r>
            <a:r>
              <a:rPr lang="en-US" sz="4000" dirty="0">
                <a:latin typeface="Arial" panose="020B0604020202020204" pitchFamily="34" charset="0"/>
                <a:cs typeface="Arial" panose="020B0604020202020204" pitchFamily="34" charset="0"/>
              </a:rPr>
              <a:t>)(13) requires “Identification of costs by contract line item and by units (as if each unit or line item were a separate contract), if required by the </a:t>
            </a:r>
            <a:r>
              <a:rPr lang="en-US" sz="4000" dirty="0" smtClean="0">
                <a:latin typeface="Arial" panose="020B0604020202020204" pitchFamily="34" charset="0"/>
                <a:cs typeface="Arial" panose="020B0604020202020204" pitchFamily="34" charset="0"/>
              </a:rPr>
              <a:t>contract</a:t>
            </a:r>
            <a:r>
              <a:rPr lang="en-US" sz="3800" dirty="0" smtClean="0">
                <a:latin typeface="Arial" panose="020B0604020202020204" pitchFamily="34" charset="0"/>
                <a:cs typeface="Arial" panose="020B0604020202020204" pitchFamily="34" charset="0"/>
              </a:rPr>
              <a:t>”</a:t>
            </a:r>
          </a:p>
          <a:p>
            <a:pPr>
              <a:spcBef>
                <a:spcPts val="1800"/>
              </a:spcBef>
            </a:pPr>
            <a:r>
              <a:rPr lang="en-US" sz="3600" dirty="0">
                <a:latin typeface="Arial" panose="020B0604020202020204" pitchFamily="34" charset="0"/>
                <a:cs typeface="Arial" panose="020B0604020202020204" pitchFamily="34" charset="0"/>
              </a:rPr>
              <a:t>Therefore, the accounting system needs </a:t>
            </a:r>
            <a:r>
              <a:rPr lang="en-US" sz="3600" dirty="0" smtClean="0">
                <a:latin typeface="Arial" panose="020B0604020202020204" pitchFamily="34" charset="0"/>
                <a:cs typeface="Arial" panose="020B0604020202020204" pitchFamily="34" charset="0"/>
              </a:rPr>
              <a:t>to be </a:t>
            </a:r>
            <a:r>
              <a:rPr lang="en-US" sz="3600" dirty="0">
                <a:latin typeface="Arial" panose="020B0604020202020204" pitchFamily="34" charset="0"/>
                <a:cs typeface="Arial" panose="020B0604020202020204" pitchFamily="34" charset="0"/>
              </a:rPr>
              <a:t>able to expand beyond a project number</a:t>
            </a:r>
            <a:r>
              <a:rPr lang="en-US" sz="3500" dirty="0" smtClean="0">
                <a:latin typeface="Arial" panose="020B0604020202020204" pitchFamily="34" charset="0"/>
                <a:cs typeface="Arial" panose="020B0604020202020204" pitchFamily="34" charset="0"/>
              </a:rPr>
              <a:t>.</a:t>
            </a:r>
          </a:p>
          <a:p>
            <a:pPr>
              <a:spcBef>
                <a:spcPts val="1800"/>
              </a:spcBef>
            </a:pPr>
            <a:r>
              <a:rPr lang="en-US" sz="3600" dirty="0">
                <a:latin typeface="Arial" panose="020B0604020202020204" pitchFamily="34" charset="0"/>
                <a:cs typeface="Arial" panose="020B0604020202020204" pitchFamily="34" charset="0"/>
              </a:rPr>
              <a:t>Each job needs to be expanded to the requisite level of detail as determined by contract terms</a:t>
            </a:r>
            <a:r>
              <a:rPr lang="en-US" sz="3500" dirty="0" smtClean="0">
                <a:latin typeface="Arial" panose="020B0604020202020204" pitchFamily="34" charset="0"/>
                <a:cs typeface="Arial" panose="020B0604020202020204" pitchFamily="34" charset="0"/>
              </a:rPr>
              <a:t>.</a:t>
            </a:r>
          </a:p>
          <a:p>
            <a:pPr>
              <a:spcBef>
                <a:spcPts val="1800"/>
              </a:spcBef>
            </a:pPr>
            <a:r>
              <a:rPr lang="en-US" sz="3600" dirty="0">
                <a:latin typeface="Arial" panose="020B0604020202020204" pitchFamily="34" charset="0"/>
                <a:cs typeface="Arial" panose="020B0604020202020204" pitchFamily="34" charset="0"/>
              </a:rPr>
              <a:t>Make sure the contract is adequately briefed to determine what this level might </a:t>
            </a:r>
            <a:r>
              <a:rPr lang="en-US" sz="3600" dirty="0" smtClean="0">
                <a:latin typeface="Arial" panose="020B0604020202020204" pitchFamily="34" charset="0"/>
                <a:cs typeface="Arial" panose="020B0604020202020204" pitchFamily="34" charset="0"/>
              </a:rPr>
              <a:t>be.</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37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Billings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27</a:t>
            </a:fld>
            <a:endParaRPr lang="en-US" dirty="0"/>
          </a:p>
        </p:txBody>
      </p:sp>
      <p:sp>
        <p:nvSpPr>
          <p:cNvPr id="7" name="Content Placeholder 2"/>
          <p:cNvSpPr>
            <a:spLocks noGrp="1"/>
          </p:cNvSpPr>
          <p:nvPr>
            <p:ph idx="1"/>
          </p:nvPr>
        </p:nvSpPr>
        <p:spPr>
          <a:xfrm>
            <a:off x="308471" y="1707614"/>
            <a:ext cx="8527057" cy="4418549"/>
          </a:xfrm>
        </p:spPr>
        <p:txBody>
          <a:bodyPr>
            <a:normAutofit/>
          </a:bodyPr>
          <a:lstStyle/>
          <a:p>
            <a:pPr marL="0" indent="0">
              <a:buNone/>
            </a:pPr>
            <a:r>
              <a:rPr lang="en-US" dirty="0">
                <a:latin typeface="Arial" panose="020B0604020202020204" pitchFamily="34" charset="0"/>
                <a:cs typeface="Arial" panose="020B0604020202020204" pitchFamily="34" charset="0"/>
              </a:rPr>
              <a:t>DFARS </a:t>
            </a:r>
            <a:r>
              <a:rPr lang="en-US" dirty="0" smtClean="0">
                <a:latin typeface="Arial" panose="020B0604020202020204" pitchFamily="34" charset="0"/>
                <a:cs typeface="Arial" panose="020B0604020202020204" pitchFamily="34" charset="0"/>
              </a:rPr>
              <a:t>252.242-7006(c</a:t>
            </a:r>
            <a:r>
              <a:rPr lang="en-US" dirty="0">
                <a:latin typeface="Arial" panose="020B0604020202020204" pitchFamily="34" charset="0"/>
                <a:cs typeface="Arial" panose="020B0604020202020204" pitchFamily="34" charset="0"/>
              </a:rPr>
              <a:t>) requirements:</a:t>
            </a:r>
          </a:p>
          <a:p>
            <a:pPr marL="1087438" lvl="1" indent="-746125">
              <a:lnSpc>
                <a:spcPct val="90000"/>
              </a:lnSpc>
              <a:spcBef>
                <a:spcPts val="3000"/>
              </a:spcBef>
              <a:buNone/>
            </a:pPr>
            <a:r>
              <a:rPr lang="en-US" dirty="0" smtClean="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Billings that can be reconciled to the cost accounts for both current and cumulative amounts claimed and comply with contract terms</a:t>
            </a:r>
          </a:p>
        </p:txBody>
      </p:sp>
    </p:spTree>
    <p:extLst>
      <p:ext uri="{BB962C8B-B14F-4D97-AF65-F5344CB8AC3E}">
        <p14:creationId xmlns:p14="http://schemas.microsoft.com/office/powerpoint/2010/main" val="288271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828926"/>
          </a:xfrm>
        </p:spPr>
        <p:txBody>
          <a:bodyPr>
            <a:normAutofit fontScale="92500" lnSpcReduction="20000"/>
          </a:bodyPr>
          <a:lstStyle/>
          <a:p>
            <a:pPr marL="0" indent="0">
              <a:lnSpc>
                <a:spcPct val="90000"/>
              </a:lnSpc>
              <a:spcBef>
                <a:spcPts val="1200"/>
              </a:spcBef>
              <a:buNone/>
            </a:pPr>
            <a:r>
              <a:rPr lang="en-US" sz="2800" dirty="0">
                <a:latin typeface="Arial" panose="020B0604020202020204" pitchFamily="34" charset="0"/>
                <a:cs typeface="Arial" panose="020B0604020202020204" pitchFamily="34" charset="0"/>
              </a:rPr>
              <a:t>Contractors should only bill cost which comply with FAR </a:t>
            </a:r>
            <a:r>
              <a:rPr lang="en-US" sz="2800" dirty="0" smtClean="0">
                <a:latin typeface="Arial" panose="020B0604020202020204" pitchFamily="34" charset="0"/>
                <a:cs typeface="Arial" panose="020B0604020202020204" pitchFamily="34" charset="0"/>
              </a:rPr>
              <a:t>52.216-7</a:t>
            </a:r>
          </a:p>
          <a:p>
            <a:pPr marL="342900" lvl="1" indent="-342900">
              <a:lnSpc>
                <a:spcPct val="90000"/>
              </a:lnSpc>
              <a:spcBef>
                <a:spcPts val="1500"/>
              </a:spcBef>
            </a:pPr>
            <a:r>
              <a:rPr lang="en-US" sz="2600" dirty="0">
                <a:latin typeface="Arial" panose="020B0604020202020204" pitchFamily="34" charset="0"/>
                <a:cs typeface="Arial" panose="020B0604020202020204" pitchFamily="34" charset="0"/>
              </a:rPr>
              <a:t>Recorded costs that have been paid by cash, check, or other form of actual payment for items or services purchased directly for the </a:t>
            </a:r>
            <a:r>
              <a:rPr lang="en-US" sz="2600" dirty="0" smtClean="0">
                <a:latin typeface="Arial" panose="020B0604020202020204" pitchFamily="34" charset="0"/>
                <a:cs typeface="Arial" panose="020B0604020202020204" pitchFamily="34" charset="0"/>
              </a:rPr>
              <a:t>contract</a:t>
            </a:r>
          </a:p>
          <a:p>
            <a:pPr marL="342900" lvl="1" indent="-342900">
              <a:lnSpc>
                <a:spcPct val="90000"/>
              </a:lnSpc>
              <a:spcBef>
                <a:spcPts val="1500"/>
              </a:spcBef>
            </a:pPr>
            <a:r>
              <a:rPr lang="en-US" sz="2600" dirty="0">
                <a:latin typeface="Arial" panose="020B0604020202020204" pitchFamily="34" charset="0"/>
                <a:cs typeface="Arial" panose="020B0604020202020204" pitchFamily="34" charset="0"/>
              </a:rPr>
              <a:t>When the Contractor is not delinquent in paying costs of contract performance in the ordinary course of business, costs incurred, but not necessarily paid, for supplies and services purchased directly for the contract and associated financing payments to subcontractors, provided payments determined due will be made</a:t>
            </a:r>
            <a:r>
              <a:rPr lang="en-US" sz="2600" dirty="0" smtClean="0">
                <a:latin typeface="Arial" panose="020B0604020202020204" pitchFamily="34" charset="0"/>
                <a:cs typeface="Arial" panose="020B0604020202020204" pitchFamily="34" charset="0"/>
              </a:rPr>
              <a:t>:</a:t>
            </a:r>
          </a:p>
          <a:p>
            <a:pPr marL="742950" lvl="2" indent="-342900">
              <a:lnSpc>
                <a:spcPct val="90000"/>
              </a:lnSpc>
              <a:spcBef>
                <a:spcPts val="1500"/>
              </a:spcBef>
            </a:pPr>
            <a:r>
              <a:rPr lang="en-US" sz="2600" dirty="0">
                <a:latin typeface="Arial" panose="020B0604020202020204" pitchFamily="34" charset="0"/>
                <a:cs typeface="Arial" panose="020B0604020202020204" pitchFamily="34" charset="0"/>
              </a:rPr>
              <a:t>In accordance with the terms and conditions of a subcontract or invoice; and</a:t>
            </a:r>
          </a:p>
          <a:p>
            <a:pPr marL="742950" lvl="2" indent="-342900">
              <a:lnSpc>
                <a:spcPct val="90000"/>
              </a:lnSpc>
              <a:spcBef>
                <a:spcPts val="1500"/>
              </a:spcBef>
            </a:pPr>
            <a:r>
              <a:rPr lang="en-US" sz="2600" dirty="0">
                <a:latin typeface="Arial" panose="020B0604020202020204" pitchFamily="34" charset="0"/>
                <a:cs typeface="Arial" panose="020B0604020202020204" pitchFamily="34" charset="0"/>
              </a:rPr>
              <a:t>Ordinarily within 30 days of the submission of the Contractor’s payment request to the </a:t>
            </a:r>
            <a:r>
              <a:rPr lang="en-US" sz="2600" dirty="0" smtClean="0">
                <a:latin typeface="Arial" panose="020B0604020202020204" pitchFamily="34" charset="0"/>
                <a:cs typeface="Arial" panose="020B0604020202020204" pitchFamily="34" charset="0"/>
              </a:rPr>
              <a:t>Government</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28</a:t>
            </a:fld>
            <a:endParaRPr lang="en-US" dirty="0"/>
          </a:p>
        </p:txBody>
      </p:sp>
      <p:sp>
        <p:nvSpPr>
          <p:cNvPr id="5" name="Title 1"/>
          <p:cNvSpPr>
            <a:spLocks noGrp="1"/>
          </p:cNvSpPr>
          <p:nvPr>
            <p:ph type="title"/>
          </p:nvPr>
        </p:nvSpPr>
        <p:spPr>
          <a:xfrm>
            <a:off x="457200" y="274638"/>
            <a:ext cx="8229600" cy="1143000"/>
          </a:xfrm>
        </p:spPr>
        <p:txBody>
          <a:bodyPr/>
          <a:lstStyle/>
          <a:p>
            <a:r>
              <a:rPr lang="en-US" b="1" dirty="0">
                <a:latin typeface="Arial" panose="020B0604020202020204" pitchFamily="34" charset="0"/>
                <a:cs typeface="Arial" panose="020B0604020202020204" pitchFamily="34" charset="0"/>
              </a:rPr>
              <a:t>Billings</a:t>
            </a:r>
          </a:p>
        </p:txBody>
      </p:sp>
    </p:spTree>
    <p:extLst>
      <p:ext uri="{BB962C8B-B14F-4D97-AF65-F5344CB8AC3E}">
        <p14:creationId xmlns:p14="http://schemas.microsoft.com/office/powerpoint/2010/main" val="2267300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0"/>
            <a:ext cx="8229600" cy="4850960"/>
          </a:xfrm>
        </p:spPr>
        <p:txBody>
          <a:bodyPr>
            <a:normAutofit fontScale="85000" lnSpcReduction="20000"/>
          </a:bodyPr>
          <a:lstStyle/>
          <a:p>
            <a:pPr>
              <a:spcBef>
                <a:spcPts val="1200"/>
              </a:spcBef>
            </a:pPr>
            <a:r>
              <a:rPr lang="en-US" sz="3300" dirty="0">
                <a:latin typeface="Arial" panose="020B0604020202020204" pitchFamily="34" charset="0"/>
                <a:cs typeface="Arial" panose="020B0604020202020204" pitchFamily="34" charset="0"/>
              </a:rPr>
              <a:t>Billings need to be based on current contract provisions.  The total amount billed should not exceed any contract, work order, funding limitation, or any other contract ceiling </a:t>
            </a:r>
            <a:r>
              <a:rPr lang="en-US" sz="3300" dirty="0" smtClean="0">
                <a:latin typeface="Arial" panose="020B0604020202020204" pitchFamily="34" charset="0"/>
                <a:cs typeface="Arial" panose="020B0604020202020204" pitchFamily="34" charset="0"/>
              </a:rPr>
              <a:t>amount.</a:t>
            </a:r>
          </a:p>
          <a:p>
            <a:pPr>
              <a:spcBef>
                <a:spcPts val="2400"/>
              </a:spcBef>
            </a:pPr>
            <a:r>
              <a:rPr lang="en-US" sz="3300" dirty="0">
                <a:latin typeface="Arial" panose="020B0604020202020204" pitchFamily="34" charset="0"/>
                <a:cs typeface="Arial" panose="020B0604020202020204" pitchFamily="34" charset="0"/>
              </a:rPr>
              <a:t>Important to brief contract to identify billing provisions, including but not limited </a:t>
            </a:r>
            <a:r>
              <a:rPr lang="en-US" sz="3300" dirty="0" smtClean="0">
                <a:latin typeface="Arial" panose="020B0604020202020204" pitchFamily="34" charset="0"/>
                <a:cs typeface="Arial" panose="020B0604020202020204" pitchFamily="34" charset="0"/>
              </a:rPr>
              <a:t>to:</a:t>
            </a:r>
          </a:p>
          <a:p>
            <a:pPr marL="919163" lvl="1">
              <a:spcBef>
                <a:spcPts val="1000"/>
              </a:spcBef>
            </a:pPr>
            <a:r>
              <a:rPr lang="en-US" sz="3300" dirty="0">
                <a:latin typeface="Arial" panose="020B0604020202020204" pitchFamily="34" charset="0"/>
                <a:cs typeface="Arial" panose="020B0604020202020204" pitchFamily="34" charset="0"/>
              </a:rPr>
              <a:t>Restriction of billing </a:t>
            </a:r>
            <a:r>
              <a:rPr lang="en-US" sz="3300" dirty="0" smtClean="0">
                <a:latin typeface="Arial" panose="020B0604020202020204" pitchFamily="34" charset="0"/>
                <a:cs typeface="Arial" panose="020B0604020202020204" pitchFamily="34" charset="0"/>
              </a:rPr>
              <a:t>frequency</a:t>
            </a:r>
          </a:p>
          <a:p>
            <a:pPr marL="919163" lvl="1">
              <a:spcBef>
                <a:spcPts val="1000"/>
              </a:spcBef>
            </a:pPr>
            <a:r>
              <a:rPr lang="en-US" sz="3300" dirty="0">
                <a:latin typeface="Arial" panose="020B0604020202020204" pitchFamily="34" charset="0"/>
                <a:cs typeface="Arial" panose="020B0604020202020204" pitchFamily="34" charset="0"/>
              </a:rPr>
              <a:t>Special withholding </a:t>
            </a:r>
            <a:r>
              <a:rPr lang="en-US" sz="3300" dirty="0" smtClean="0">
                <a:latin typeface="Arial" panose="020B0604020202020204" pitchFamily="34" charset="0"/>
                <a:cs typeface="Arial" panose="020B0604020202020204" pitchFamily="34" charset="0"/>
              </a:rPr>
              <a:t>provisions</a:t>
            </a:r>
          </a:p>
          <a:p>
            <a:pPr marL="919163" lvl="1">
              <a:spcBef>
                <a:spcPts val="1000"/>
              </a:spcBef>
            </a:pPr>
            <a:r>
              <a:rPr lang="en-US" sz="3300" dirty="0">
                <a:latin typeface="Arial" panose="020B0604020202020204" pitchFamily="34" charset="0"/>
                <a:cs typeface="Arial" panose="020B0604020202020204" pitchFamily="34" charset="0"/>
              </a:rPr>
              <a:t>Contractual unallowable </a:t>
            </a:r>
            <a:r>
              <a:rPr lang="en-US" sz="3300" dirty="0" smtClean="0">
                <a:latin typeface="Arial" panose="020B0604020202020204" pitchFamily="34" charset="0"/>
                <a:cs typeface="Arial" panose="020B0604020202020204" pitchFamily="34" charset="0"/>
              </a:rPr>
              <a:t>costs</a:t>
            </a:r>
          </a:p>
          <a:p>
            <a:pPr>
              <a:spcBef>
                <a:spcPts val="2400"/>
              </a:spcBef>
            </a:pPr>
            <a:r>
              <a:rPr lang="en-US" sz="3300" dirty="0">
                <a:latin typeface="Arial" panose="020B0604020202020204" pitchFamily="34" charset="0"/>
                <a:cs typeface="Arial" panose="020B0604020202020204" pitchFamily="34" charset="0"/>
              </a:rPr>
              <a:t>A contractor needs to reconcile booked costs to billed </a:t>
            </a:r>
            <a:r>
              <a:rPr lang="en-US" sz="3300" dirty="0" smtClean="0">
                <a:latin typeface="Arial" panose="020B0604020202020204" pitchFamily="34" charset="0"/>
                <a:cs typeface="Arial" panose="020B0604020202020204" pitchFamily="34" charset="0"/>
              </a:rPr>
              <a:t>costs.</a:t>
            </a:r>
            <a:endParaRPr lang="en-US" sz="3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29</a:t>
            </a:fld>
            <a:endParaRPr lang="en-US" dirty="0"/>
          </a:p>
        </p:txBody>
      </p:sp>
      <p:sp>
        <p:nvSpPr>
          <p:cNvPr id="5" name="Title 1"/>
          <p:cNvSpPr>
            <a:spLocks noGrp="1"/>
          </p:cNvSpPr>
          <p:nvPr>
            <p:ph type="title"/>
          </p:nvPr>
        </p:nvSpPr>
        <p:spPr>
          <a:xfrm>
            <a:off x="457200" y="274638"/>
            <a:ext cx="8229600" cy="1143000"/>
          </a:xfrm>
        </p:spPr>
        <p:txBody>
          <a:bodyPr/>
          <a:lstStyle/>
          <a:p>
            <a:r>
              <a:rPr lang="en-US" b="1" dirty="0">
                <a:latin typeface="Arial" panose="020B0604020202020204" pitchFamily="34" charset="0"/>
                <a:cs typeface="Arial" panose="020B0604020202020204" pitchFamily="34" charset="0"/>
              </a:rPr>
              <a:t>Billings</a:t>
            </a:r>
          </a:p>
        </p:txBody>
      </p:sp>
    </p:spTree>
    <p:extLst>
      <p:ext uri="{BB962C8B-B14F-4D97-AF65-F5344CB8AC3E}">
        <p14:creationId xmlns:p14="http://schemas.microsoft.com/office/powerpoint/2010/main" val="274809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274638"/>
            <a:ext cx="8855814" cy="1143000"/>
          </a:xfrm>
        </p:spPr>
        <p:txBody>
          <a:bodyPr>
            <a:normAutofit fontScale="90000"/>
          </a:bodyPr>
          <a:lstStyle/>
          <a:p>
            <a:r>
              <a:rPr lang="en-US" b="1" dirty="0" err="1">
                <a:latin typeface="Arial" panose="020B0604020202020204" pitchFamily="34" charset="0"/>
                <a:cs typeface="Arial" panose="020B0604020202020204" pitchFamily="34" charset="0"/>
              </a:rPr>
              <a:t>Preaward</a:t>
            </a:r>
            <a:r>
              <a:rPr lang="en-US" b="1" dirty="0">
                <a:latin typeface="Arial" panose="020B0604020202020204" pitchFamily="34" charset="0"/>
                <a:cs typeface="Arial" panose="020B0604020202020204" pitchFamily="34" charset="0"/>
              </a:rPr>
              <a:t> Accounting System Audit</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a:t>
            </a:fld>
            <a:endParaRPr lang="en-US" dirty="0"/>
          </a:p>
        </p:txBody>
      </p:sp>
      <p:sp>
        <p:nvSpPr>
          <p:cNvPr id="5" name="Content Placeholder 2"/>
          <p:cNvSpPr>
            <a:spLocks noGrp="1"/>
          </p:cNvSpPr>
          <p:nvPr>
            <p:ph idx="1"/>
          </p:nvPr>
        </p:nvSpPr>
        <p:spPr>
          <a:xfrm>
            <a:off x="457200" y="1437758"/>
            <a:ext cx="8229600" cy="4786771"/>
          </a:xfrm>
        </p:spPr>
        <p:txBody>
          <a:bodyPr>
            <a:noAutofit/>
          </a:bodyPr>
          <a:lstStyle/>
          <a:p>
            <a:pPr>
              <a:lnSpc>
                <a:spcPct val="90000"/>
              </a:lnSpc>
              <a:spcBef>
                <a:spcPts val="2400"/>
              </a:spcBef>
            </a:pPr>
            <a:r>
              <a:rPr lang="en-US" sz="3000" dirty="0" smtClean="0">
                <a:latin typeface="Arial" panose="020B0604020202020204" pitchFamily="34" charset="0"/>
                <a:cs typeface="Arial" panose="020B0604020202020204" pitchFamily="34" charset="0"/>
              </a:rPr>
              <a:t>Evaluates design of Accounting System to determine if it is acceptable for prospective contract</a:t>
            </a:r>
          </a:p>
          <a:p>
            <a:pPr>
              <a:lnSpc>
                <a:spcPct val="90000"/>
              </a:lnSpc>
              <a:spcBef>
                <a:spcPts val="2400"/>
              </a:spcBef>
            </a:pPr>
            <a:r>
              <a:rPr lang="en-US" sz="3000" dirty="0" smtClean="0">
                <a:latin typeface="Arial" panose="020B0604020202020204" pitchFamily="34" charset="0"/>
                <a:cs typeface="Arial" panose="020B0604020202020204" pitchFamily="34" charset="0"/>
              </a:rPr>
              <a:t>DCAA or Buying Command will request contractor complete Accounting System Checklist</a:t>
            </a:r>
          </a:p>
          <a:p>
            <a:pPr>
              <a:lnSpc>
                <a:spcPct val="90000"/>
              </a:lnSpc>
              <a:spcBef>
                <a:spcPts val="2400"/>
              </a:spcBef>
            </a:pPr>
            <a:r>
              <a:rPr lang="en-US" sz="3000" dirty="0" smtClean="0">
                <a:latin typeface="Arial" panose="020B0604020202020204" pitchFamily="34" charset="0"/>
                <a:cs typeface="Arial" panose="020B0604020202020204" pitchFamily="34" charset="0"/>
              </a:rPr>
              <a:t>Contractor should be prepared to demonstrate how accounting system design satisfies SF 1408 criteria at initial meeting</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68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30</a:t>
            </a:fld>
            <a:endParaRPr lang="en-US" dirty="0"/>
          </a:p>
        </p:txBody>
      </p:sp>
      <p:sp>
        <p:nvSpPr>
          <p:cNvPr id="5" name="Title 1"/>
          <p:cNvSpPr>
            <a:spLocks noGrp="1"/>
          </p:cNvSpPr>
          <p:nvPr>
            <p:ph type="title"/>
          </p:nvPr>
        </p:nvSpPr>
        <p:spPr>
          <a:xfrm>
            <a:off x="457200" y="274638"/>
            <a:ext cx="8229600" cy="1143000"/>
          </a:xfrm>
        </p:spPr>
        <p:txBody>
          <a:bodyPr/>
          <a:lstStyle/>
          <a:p>
            <a:r>
              <a:rPr lang="en-US" b="1" dirty="0">
                <a:latin typeface="Arial" panose="020B0604020202020204" pitchFamily="34" charset="0"/>
                <a:cs typeface="Arial" panose="020B0604020202020204" pitchFamily="34" charset="0"/>
              </a:rPr>
              <a:t>Cost Accounting Information</a:t>
            </a:r>
          </a:p>
        </p:txBody>
      </p:sp>
      <p:sp>
        <p:nvSpPr>
          <p:cNvPr id="8" name="Content Placeholder 2"/>
          <p:cNvSpPr>
            <a:spLocks noGrp="1"/>
          </p:cNvSpPr>
          <p:nvPr>
            <p:ph idx="1"/>
          </p:nvPr>
        </p:nvSpPr>
        <p:spPr>
          <a:xfrm>
            <a:off x="231353" y="1600200"/>
            <a:ext cx="8690562" cy="4712465"/>
          </a:xfrm>
        </p:spPr>
        <p:txBody>
          <a:bodyPr>
            <a:normAutofit fontScale="85000" lnSpcReduction="10000"/>
          </a:bodyPr>
          <a:lstStyle/>
          <a:p>
            <a:pPr marL="0" indent="0">
              <a:buNone/>
            </a:pPr>
            <a:r>
              <a:rPr lang="en-US" sz="3300" dirty="0">
                <a:latin typeface="Arial" panose="020B0604020202020204" pitchFamily="34" charset="0"/>
                <a:cs typeface="Arial" panose="020B0604020202020204" pitchFamily="34" charset="0"/>
              </a:rPr>
              <a:t>DFARS </a:t>
            </a:r>
            <a:r>
              <a:rPr lang="en-US" sz="3300" dirty="0" smtClean="0">
                <a:latin typeface="Arial" panose="020B0604020202020204" pitchFamily="34" charset="0"/>
                <a:cs typeface="Arial" panose="020B0604020202020204" pitchFamily="34" charset="0"/>
              </a:rPr>
              <a:t>252.242-7006(c)(15) requires “Cost </a:t>
            </a:r>
            <a:r>
              <a:rPr lang="en-US" sz="3300" dirty="0">
                <a:latin typeface="Arial" panose="020B0604020202020204" pitchFamily="34" charset="0"/>
                <a:cs typeface="Arial" panose="020B0604020202020204" pitchFamily="34" charset="0"/>
              </a:rPr>
              <a:t>accounting information, as </a:t>
            </a:r>
            <a:r>
              <a:rPr lang="en-US" sz="3300" dirty="0" smtClean="0">
                <a:latin typeface="Arial" panose="020B0604020202020204" pitchFamily="34" charset="0"/>
                <a:cs typeface="Arial" panose="020B0604020202020204" pitchFamily="34" charset="0"/>
              </a:rPr>
              <a:t>required—</a:t>
            </a:r>
            <a:endParaRPr lang="en-US" sz="3300" dirty="0">
              <a:latin typeface="Arial" panose="020B0604020202020204" pitchFamily="34" charset="0"/>
              <a:cs typeface="Arial" panose="020B0604020202020204" pitchFamily="34" charset="0"/>
            </a:endParaRPr>
          </a:p>
          <a:p>
            <a:pPr marL="630238" lvl="1" indent="-398463">
              <a:lnSpc>
                <a:spcPct val="90000"/>
              </a:lnSpc>
              <a:spcBef>
                <a:spcPts val="1800"/>
              </a:spcBef>
              <a:buNone/>
            </a:pPr>
            <a:r>
              <a:rPr lang="en-US" sz="3100" dirty="0" smtClean="0">
                <a:latin typeface="Arial" panose="020B0604020202020204" pitchFamily="34" charset="0"/>
                <a:cs typeface="Arial" panose="020B0604020202020204" pitchFamily="34" charset="0"/>
              </a:rPr>
              <a:t>(</a:t>
            </a:r>
            <a:r>
              <a:rPr lang="en-US" sz="3100" dirty="0" err="1">
                <a:latin typeface="Arial" panose="020B0604020202020204" pitchFamily="34" charset="0"/>
                <a:cs typeface="Arial" panose="020B0604020202020204" pitchFamily="34" charset="0"/>
              </a:rPr>
              <a:t>i</a:t>
            </a:r>
            <a:r>
              <a:rPr lang="en-US" sz="3100" dirty="0">
                <a:latin typeface="Arial" panose="020B0604020202020204" pitchFamily="34" charset="0"/>
                <a:cs typeface="Arial" panose="020B0604020202020204" pitchFamily="34" charset="0"/>
              </a:rPr>
              <a:t>) By contract clauses concerning limitation of cost (FAR 52.232-20), limitation of funds (FAR 52.232-22), or allowable cost and payment (FAR 52.216-7); </a:t>
            </a:r>
            <a:r>
              <a:rPr lang="en-US" sz="3100" dirty="0" smtClean="0">
                <a:latin typeface="Arial" panose="020B0604020202020204" pitchFamily="34" charset="0"/>
                <a:cs typeface="Arial" panose="020B0604020202020204" pitchFamily="34" charset="0"/>
              </a:rPr>
              <a:t>and</a:t>
            </a:r>
            <a:endParaRPr lang="en-US" sz="3100" dirty="0">
              <a:latin typeface="Arial" panose="020B0604020202020204" pitchFamily="34" charset="0"/>
              <a:cs typeface="Arial" panose="020B0604020202020204" pitchFamily="34" charset="0"/>
            </a:endParaRPr>
          </a:p>
          <a:p>
            <a:pPr marL="690563" lvl="1" indent="-457200">
              <a:spcBef>
                <a:spcPts val="1200"/>
              </a:spcBef>
              <a:buNone/>
            </a:pPr>
            <a:r>
              <a:rPr lang="en-US" sz="3100" dirty="0" smtClean="0">
                <a:latin typeface="Arial" panose="020B0604020202020204" pitchFamily="34" charset="0"/>
                <a:cs typeface="Arial" panose="020B0604020202020204" pitchFamily="34" charset="0"/>
              </a:rPr>
              <a:t>(ii</a:t>
            </a:r>
            <a:r>
              <a:rPr lang="en-US" sz="3100" dirty="0">
                <a:latin typeface="Arial" panose="020B0604020202020204" pitchFamily="34" charset="0"/>
                <a:cs typeface="Arial" panose="020B0604020202020204" pitchFamily="34" charset="0"/>
              </a:rPr>
              <a:t>) To readily calculate indirect cost rates from the books of </a:t>
            </a:r>
            <a:r>
              <a:rPr lang="en-US" sz="3100" dirty="0" smtClean="0">
                <a:latin typeface="Arial" panose="020B0604020202020204" pitchFamily="34" charset="0"/>
                <a:cs typeface="Arial" panose="020B0604020202020204" pitchFamily="34" charset="0"/>
              </a:rPr>
              <a:t>accounts”</a:t>
            </a:r>
          </a:p>
          <a:p>
            <a:pPr>
              <a:spcBef>
                <a:spcPts val="1200"/>
              </a:spcBef>
            </a:pPr>
            <a:r>
              <a:rPr lang="en-US" sz="2800" dirty="0">
                <a:latin typeface="Arial" panose="020B0604020202020204" pitchFamily="34" charset="0"/>
                <a:cs typeface="Arial" panose="020B0604020202020204" pitchFamily="34" charset="0"/>
              </a:rPr>
              <a:t>Interim rates should be routinely </a:t>
            </a:r>
            <a:r>
              <a:rPr lang="en-US" sz="2800" dirty="0" smtClean="0">
                <a:latin typeface="Arial" panose="020B0604020202020204" pitchFamily="34" charset="0"/>
                <a:cs typeface="Arial" panose="020B0604020202020204" pitchFamily="34" charset="0"/>
              </a:rPr>
              <a:t>monitored.</a:t>
            </a:r>
          </a:p>
          <a:p>
            <a:pPr>
              <a:spcBef>
                <a:spcPts val="1200"/>
              </a:spcBef>
            </a:pPr>
            <a:r>
              <a:rPr lang="en-US" sz="2800" dirty="0">
                <a:latin typeface="Arial" panose="020B0604020202020204" pitchFamily="34" charset="0"/>
                <a:cs typeface="Arial" panose="020B0604020202020204" pitchFamily="34" charset="0"/>
              </a:rPr>
              <a:t>At least monthly, an employee needs to be responsible for monitoring total contract expenditure against contract limitations on price or cost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176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31</a:t>
            </a:fld>
            <a:endParaRPr lang="en-US" dirty="0"/>
          </a:p>
        </p:txBody>
      </p:sp>
      <p:sp>
        <p:nvSpPr>
          <p:cNvPr id="5" name="Title 1"/>
          <p:cNvSpPr>
            <a:spLocks noGrp="1"/>
          </p:cNvSpPr>
          <p:nvPr>
            <p:ph type="title"/>
          </p:nvPr>
        </p:nvSpPr>
        <p:spPr>
          <a:xfrm>
            <a:off x="457200" y="274638"/>
            <a:ext cx="8229600" cy="1143000"/>
          </a:xfrm>
        </p:spPr>
        <p:txBody>
          <a:bodyPr/>
          <a:lstStyle/>
          <a:p>
            <a:r>
              <a:rPr lang="en-US" b="1" dirty="0">
                <a:latin typeface="Arial" panose="020B0604020202020204" pitchFamily="34" charset="0"/>
                <a:cs typeface="Arial" panose="020B0604020202020204" pitchFamily="34" charset="0"/>
              </a:rPr>
              <a:t>Cost Accounting Information</a:t>
            </a:r>
          </a:p>
        </p:txBody>
      </p:sp>
      <p:sp>
        <p:nvSpPr>
          <p:cNvPr id="6" name="Content Placeholder 2"/>
          <p:cNvSpPr>
            <a:spLocks noGrp="1"/>
          </p:cNvSpPr>
          <p:nvPr>
            <p:ph idx="1"/>
          </p:nvPr>
        </p:nvSpPr>
        <p:spPr>
          <a:xfrm>
            <a:off x="231353" y="1600200"/>
            <a:ext cx="8690562" cy="4712465"/>
          </a:xfrm>
        </p:spPr>
        <p:txBody>
          <a:bodyPr>
            <a:normAutofit/>
          </a:bodyPr>
          <a:lstStyle/>
          <a:p>
            <a:pPr marL="0" indent="0">
              <a:buNone/>
            </a:pPr>
            <a:r>
              <a:rPr lang="en-US" sz="3000" dirty="0">
                <a:latin typeface="Arial" panose="020B0604020202020204" pitchFamily="34" charset="0"/>
                <a:cs typeface="Arial" panose="020B0604020202020204" pitchFamily="34" charset="0"/>
              </a:rPr>
              <a:t>DFARS </a:t>
            </a:r>
            <a:r>
              <a:rPr lang="en-US" sz="3000" dirty="0" smtClean="0">
                <a:latin typeface="Arial" panose="020B0604020202020204" pitchFamily="34" charset="0"/>
                <a:cs typeface="Arial" panose="020B0604020202020204" pitchFamily="34" charset="0"/>
              </a:rPr>
              <a:t>252.242-7006(c) requires:</a:t>
            </a:r>
          </a:p>
          <a:p>
            <a:pPr marL="914400" lvl="1" indent="-682625">
              <a:lnSpc>
                <a:spcPct val="90000"/>
              </a:lnSpc>
              <a:spcBef>
                <a:spcPts val="3000"/>
              </a:spcBef>
              <a:buNone/>
            </a:pPr>
            <a:r>
              <a:rPr lang="en-US" dirty="0">
                <a:latin typeface="Arial" panose="020B0604020202020204" pitchFamily="34" charset="0"/>
                <a:cs typeface="Arial" panose="020B0604020202020204" pitchFamily="34" charset="0"/>
              </a:rPr>
              <a:t>(17) Adequate, reliable data for use in pricing follow-on acquisitions; </a:t>
            </a:r>
            <a:r>
              <a:rPr lang="en-US" dirty="0" smtClean="0">
                <a:latin typeface="Arial" panose="020B0604020202020204" pitchFamily="34" charset="0"/>
                <a:cs typeface="Arial" panose="020B0604020202020204" pitchFamily="34" charset="0"/>
              </a:rPr>
              <a:t>and</a:t>
            </a:r>
          </a:p>
          <a:p>
            <a:pPr marL="914400" lvl="1" indent="-682625">
              <a:lnSpc>
                <a:spcPct val="90000"/>
              </a:lnSpc>
              <a:spcBef>
                <a:spcPts val="1800"/>
              </a:spcBef>
              <a:buNone/>
            </a:pPr>
            <a:r>
              <a:rPr lang="en-US" dirty="0">
                <a:latin typeface="Arial" panose="020B0604020202020204" pitchFamily="34" charset="0"/>
                <a:cs typeface="Arial" panose="020B0604020202020204" pitchFamily="34" charset="0"/>
              </a:rPr>
              <a:t>(18) Accounting practices in accordance with standards promulgated by the Cost Accounting Standards Board, </a:t>
            </a: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applicable, otherwise, Generally Accepted Accounting </a:t>
            </a:r>
            <a:r>
              <a:rPr lang="en-US" dirty="0" smtClean="0">
                <a:latin typeface="Arial" panose="020B0604020202020204" pitchFamily="34" charset="0"/>
                <a:cs typeface="Arial" panose="020B0604020202020204" pitchFamily="34" charset="0"/>
              </a:rPr>
              <a:t>Principles.</a:t>
            </a:r>
          </a:p>
        </p:txBody>
      </p:sp>
    </p:spTree>
    <p:extLst>
      <p:ext uri="{BB962C8B-B14F-4D97-AF65-F5344CB8AC3E}">
        <p14:creationId xmlns:p14="http://schemas.microsoft.com/office/powerpoint/2010/main" val="177234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274638"/>
            <a:ext cx="8778695" cy="1143000"/>
          </a:xfrm>
        </p:spPr>
        <p:txBody>
          <a:bodyPr>
            <a:noAutofit/>
          </a:bodyPr>
          <a:lstStyle/>
          <a:p>
            <a:r>
              <a:rPr lang="en-US" sz="3800" b="1" dirty="0">
                <a:latin typeface="Arial" panose="020B0604020202020204" pitchFamily="34" charset="0"/>
                <a:cs typeface="Arial" panose="020B0604020202020204" pitchFamily="34" charset="0"/>
              </a:rPr>
              <a:t>Management Reviews/Internal Audits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32</a:t>
            </a:fld>
            <a:endParaRPr lang="en-US" dirty="0"/>
          </a:p>
        </p:txBody>
      </p:sp>
      <p:sp>
        <p:nvSpPr>
          <p:cNvPr id="6" name="Content Placeholder 2"/>
          <p:cNvSpPr>
            <a:spLocks noGrp="1"/>
          </p:cNvSpPr>
          <p:nvPr>
            <p:ph idx="1"/>
          </p:nvPr>
        </p:nvSpPr>
        <p:spPr>
          <a:xfrm>
            <a:off x="231353" y="1600200"/>
            <a:ext cx="8690562" cy="4712465"/>
          </a:xfrm>
        </p:spPr>
        <p:txBody>
          <a:bodyPr>
            <a:normAutofit/>
          </a:bodyPr>
          <a:lstStyle/>
          <a:p>
            <a:pPr marL="0" indent="0">
              <a:buNone/>
            </a:pPr>
            <a:r>
              <a:rPr lang="en-US" sz="3000" dirty="0">
                <a:latin typeface="Arial" panose="020B0604020202020204" pitchFamily="34" charset="0"/>
                <a:cs typeface="Arial" panose="020B0604020202020204" pitchFamily="34" charset="0"/>
              </a:rPr>
              <a:t>DFARS </a:t>
            </a:r>
            <a:r>
              <a:rPr lang="en-US" sz="3000" dirty="0" smtClean="0">
                <a:latin typeface="Arial" panose="020B0604020202020204" pitchFamily="34" charset="0"/>
                <a:cs typeface="Arial" panose="020B0604020202020204" pitchFamily="34" charset="0"/>
              </a:rPr>
              <a:t>252.242-7006(c) requires:</a:t>
            </a:r>
          </a:p>
          <a:p>
            <a:pPr marL="803275" lvl="1" indent="-571500">
              <a:lnSpc>
                <a:spcPct val="90000"/>
              </a:lnSpc>
              <a:spcBef>
                <a:spcPts val="3000"/>
              </a:spcBef>
              <a:buNone/>
            </a:pPr>
            <a:r>
              <a:rPr lang="en-US" dirty="0" smtClean="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Management reviews or internal audits of the system to ensure compliance with the Contractor’s established policies, procedures, and accounting </a:t>
            </a:r>
            <a:r>
              <a:rPr lang="en-US" dirty="0" smtClean="0">
                <a:latin typeface="Arial" panose="020B0604020202020204" pitchFamily="34" charset="0"/>
                <a:cs typeface="Arial" panose="020B0604020202020204" pitchFamily="34" charset="0"/>
              </a:rPr>
              <a:t>practices</a:t>
            </a:r>
          </a:p>
        </p:txBody>
      </p:sp>
    </p:spTree>
    <p:extLst>
      <p:ext uri="{BB962C8B-B14F-4D97-AF65-F5344CB8AC3E}">
        <p14:creationId xmlns:p14="http://schemas.microsoft.com/office/powerpoint/2010/main" val="3603184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Common Deficiencies</a:t>
            </a:r>
          </a:p>
        </p:txBody>
      </p:sp>
      <p:sp>
        <p:nvSpPr>
          <p:cNvPr id="3" name="Content Placeholder 2"/>
          <p:cNvSpPr>
            <a:spLocks noGrp="1"/>
          </p:cNvSpPr>
          <p:nvPr>
            <p:ph idx="1"/>
          </p:nvPr>
        </p:nvSpPr>
        <p:spPr>
          <a:xfrm>
            <a:off x="457199" y="1600200"/>
            <a:ext cx="8367311" cy="4525963"/>
          </a:xfrm>
        </p:spPr>
        <p:txBody>
          <a:bodyPr>
            <a:normAutofit/>
          </a:bodyPr>
          <a:lstStyle/>
          <a:p>
            <a:pPr>
              <a:lnSpc>
                <a:spcPct val="90000"/>
              </a:lnSpc>
              <a:spcBef>
                <a:spcPts val="2400"/>
              </a:spcBef>
            </a:pPr>
            <a:r>
              <a:rPr lang="en-US" sz="3000" dirty="0">
                <a:latin typeface="Arial" panose="020B0604020202020204" pitchFamily="34" charset="0"/>
                <a:cs typeface="Arial" panose="020B0604020202020204" pitchFamily="34" charset="0"/>
              </a:rPr>
              <a:t>Contractors not making Interim (at least monthly) determination of costs charged through routine posting to books of </a:t>
            </a:r>
            <a:r>
              <a:rPr lang="en-US" sz="3000" dirty="0" smtClean="0">
                <a:latin typeface="Arial" panose="020B0604020202020204" pitchFamily="34" charset="0"/>
                <a:cs typeface="Arial" panose="020B0604020202020204" pitchFamily="34" charset="0"/>
              </a:rPr>
              <a:t>account</a:t>
            </a:r>
          </a:p>
          <a:p>
            <a:pPr>
              <a:lnSpc>
                <a:spcPct val="90000"/>
              </a:lnSpc>
              <a:spcBef>
                <a:spcPts val="2400"/>
              </a:spcBef>
            </a:pPr>
            <a:r>
              <a:rPr lang="en-US" sz="3000" dirty="0">
                <a:latin typeface="Arial" panose="020B0604020202020204" pitchFamily="34" charset="0"/>
                <a:cs typeface="Arial" panose="020B0604020202020204" pitchFamily="34" charset="0"/>
              </a:rPr>
              <a:t>Failure to properly segregate direct and indirect costs</a:t>
            </a:r>
          </a:p>
          <a:p>
            <a:pPr>
              <a:lnSpc>
                <a:spcPct val="90000"/>
              </a:lnSpc>
              <a:spcBef>
                <a:spcPts val="2400"/>
              </a:spcBef>
            </a:pPr>
            <a:r>
              <a:rPr lang="en-US" sz="3000" dirty="0">
                <a:latin typeface="Arial" panose="020B0604020202020204" pitchFamily="34" charset="0"/>
                <a:cs typeface="Arial" panose="020B0604020202020204" pitchFamily="34" charset="0"/>
              </a:rPr>
              <a:t>Improper </a:t>
            </a:r>
            <a:r>
              <a:rPr lang="en-US" sz="3000" dirty="0" smtClean="0">
                <a:latin typeface="Arial" panose="020B0604020202020204" pitchFamily="34" charset="0"/>
                <a:cs typeface="Arial" panose="020B0604020202020204" pitchFamily="34" charset="0"/>
              </a:rPr>
              <a:t>timekeeping</a:t>
            </a:r>
          </a:p>
          <a:p>
            <a:pPr>
              <a:lnSpc>
                <a:spcPct val="90000"/>
              </a:lnSpc>
              <a:spcBef>
                <a:spcPts val="2400"/>
              </a:spcBef>
            </a:pPr>
            <a:r>
              <a:rPr lang="en-US" sz="3000" dirty="0">
                <a:latin typeface="Arial" panose="020B0604020202020204" pitchFamily="34" charset="0"/>
                <a:cs typeface="Arial" panose="020B0604020202020204" pitchFamily="34" charset="0"/>
              </a:rPr>
              <a:t>Failure to exclude unallowable costs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33</a:t>
            </a:fld>
            <a:endParaRPr lang="en-US" dirty="0"/>
          </a:p>
        </p:txBody>
      </p:sp>
    </p:spTree>
    <p:extLst>
      <p:ext uri="{BB962C8B-B14F-4D97-AF65-F5344CB8AC3E}">
        <p14:creationId xmlns:p14="http://schemas.microsoft.com/office/powerpoint/2010/main" val="3281165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latin typeface="Arial" panose="020B0604020202020204" pitchFamily="34" charset="0"/>
                <a:cs typeface="Arial" panose="020B0604020202020204" pitchFamily="34" charset="0"/>
              </a:rPr>
              <a:t>Inadequate </a:t>
            </a:r>
            <a:r>
              <a:rPr lang="en-US" sz="3000" dirty="0">
                <a:latin typeface="Arial" panose="020B0604020202020204" pitchFamily="34" charset="0"/>
                <a:cs typeface="Arial" panose="020B0604020202020204" pitchFamily="34" charset="0"/>
              </a:rPr>
              <a:t>procedures to ensure that subcontractor and vendor costs are only included in billings if payment to subcontractor or vendor will be made in accordance with terms and conditions of the subcontract or invoice and ordinarily within 30 days of the contractor’s payment request to the </a:t>
            </a:r>
            <a:r>
              <a:rPr lang="en-US" sz="3000" dirty="0" smtClean="0">
                <a:latin typeface="Arial" panose="020B0604020202020204" pitchFamily="34" charset="0"/>
                <a:cs typeface="Arial" panose="020B0604020202020204" pitchFamily="34" charset="0"/>
              </a:rPr>
              <a:t>Government.</a:t>
            </a:r>
            <a:endParaRPr lang="en-US" sz="3000" dirty="0"/>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34</a:t>
            </a:fld>
            <a:endParaRPr lang="en-US" dirty="0"/>
          </a:p>
        </p:txBody>
      </p:sp>
      <p:sp>
        <p:nvSpPr>
          <p:cNvPr id="5" name="Title 1"/>
          <p:cNvSpPr>
            <a:spLocks noGrp="1"/>
          </p:cNvSpPr>
          <p:nvPr>
            <p:ph type="title"/>
          </p:nvPr>
        </p:nvSpPr>
        <p:spPr>
          <a:xfrm>
            <a:off x="457200" y="274638"/>
            <a:ext cx="8229600" cy="1143000"/>
          </a:xfrm>
        </p:spPr>
        <p:txBody>
          <a:bodyPr/>
          <a:lstStyle/>
          <a:p>
            <a:r>
              <a:rPr lang="en-US" b="1" dirty="0">
                <a:latin typeface="Arial" panose="020B0604020202020204" pitchFamily="34" charset="0"/>
                <a:cs typeface="Arial" panose="020B0604020202020204" pitchFamily="34" charset="0"/>
              </a:rPr>
              <a:t>Common Deficiencies</a:t>
            </a:r>
          </a:p>
        </p:txBody>
      </p:sp>
    </p:spTree>
    <p:extLst>
      <p:ext uri="{BB962C8B-B14F-4D97-AF65-F5344CB8AC3E}">
        <p14:creationId xmlns:p14="http://schemas.microsoft.com/office/powerpoint/2010/main" val="3834033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759778" y="1606550"/>
            <a:ext cx="8229600" cy="4519613"/>
          </a:xfrm>
        </p:spPr>
        <p:txBody>
          <a:bodyPr>
            <a:noAutofit/>
          </a:bodyPr>
          <a:lstStyle/>
          <a:p>
            <a:pPr marL="0" indent="0">
              <a:lnSpc>
                <a:spcPct val="90000"/>
              </a:lnSpc>
              <a:spcBef>
                <a:spcPts val="1200"/>
              </a:spcBef>
              <a:buNone/>
            </a:pPr>
            <a:r>
              <a:rPr lang="en-US" sz="3000" dirty="0">
                <a:latin typeface="Arial" panose="020B0604020202020204" pitchFamily="34" charset="0"/>
                <a:cs typeface="Arial" panose="020B0604020202020204" pitchFamily="34" charset="0"/>
              </a:rPr>
              <a:t>How do I get a DCAA approved government accounting system? </a:t>
            </a:r>
          </a:p>
          <a:p>
            <a:pPr marL="457200" lvl="1" indent="0">
              <a:lnSpc>
                <a:spcPct val="90000"/>
              </a:lnSpc>
              <a:spcBef>
                <a:spcPts val="1200"/>
              </a:spcBef>
              <a:buNone/>
            </a:pPr>
            <a:r>
              <a:rPr lang="en-US" sz="3000" dirty="0" smtClean="0">
                <a:latin typeface="Arial" panose="020B0604020202020204" pitchFamily="34" charset="0"/>
                <a:cs typeface="Arial" panose="020B0604020202020204" pitchFamily="34" charset="0"/>
              </a:rPr>
              <a:t>You cannot.  There </a:t>
            </a:r>
            <a:r>
              <a:rPr lang="en-US" sz="3000" dirty="0">
                <a:latin typeface="Arial" panose="020B0604020202020204" pitchFamily="34" charset="0"/>
                <a:cs typeface="Arial" panose="020B0604020202020204" pitchFamily="34" charset="0"/>
              </a:rPr>
              <a:t>is no such thing as a DCAA approved government accounting </a:t>
            </a:r>
            <a:r>
              <a:rPr lang="en-US" sz="3000" dirty="0" smtClean="0">
                <a:latin typeface="Arial" panose="020B0604020202020204" pitchFamily="34" charset="0"/>
                <a:cs typeface="Arial" panose="020B0604020202020204" pitchFamily="34" charset="0"/>
              </a:rPr>
              <a:t>system.</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35</a:t>
            </a:fld>
            <a:endParaRPr lang="en-US" dirty="0"/>
          </a:p>
        </p:txBody>
      </p:sp>
    </p:spTree>
    <p:extLst>
      <p:ext uri="{BB962C8B-B14F-4D97-AF65-F5344CB8AC3E}">
        <p14:creationId xmlns:p14="http://schemas.microsoft.com/office/powerpoint/2010/main" val="1146756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199" y="1479868"/>
            <a:ext cx="8229600" cy="4519613"/>
          </a:xfrm>
        </p:spPr>
        <p:txBody>
          <a:bodyPr>
            <a:noAutofit/>
          </a:bodyPr>
          <a:lstStyle/>
          <a:p>
            <a:pPr marL="0" indent="0">
              <a:lnSpc>
                <a:spcPct val="90000"/>
              </a:lnSpc>
              <a:spcBef>
                <a:spcPts val="1200"/>
              </a:spcBef>
              <a:buNone/>
            </a:pPr>
            <a:r>
              <a:rPr lang="en-US" sz="3000" dirty="0">
                <a:latin typeface="Arial" panose="020B0604020202020204" pitchFamily="34" charset="0"/>
                <a:cs typeface="Arial" panose="020B0604020202020204" pitchFamily="34" charset="0"/>
              </a:rPr>
              <a:t>How do I request a DCAA audit of my accounting system? </a:t>
            </a:r>
          </a:p>
          <a:p>
            <a:pPr marL="457200" lvl="1" indent="0">
              <a:lnSpc>
                <a:spcPct val="90000"/>
              </a:lnSpc>
              <a:spcBef>
                <a:spcPts val="1200"/>
              </a:spcBef>
              <a:buNone/>
            </a:pPr>
            <a:r>
              <a:rPr lang="en-US" sz="3000" smtClean="0">
                <a:latin typeface="Arial" panose="020B0604020202020204" pitchFamily="34" charset="0"/>
                <a:cs typeface="Arial" panose="020B0604020202020204" pitchFamily="34" charset="0"/>
              </a:rPr>
              <a:t>DCAA </a:t>
            </a:r>
            <a:r>
              <a:rPr lang="en-US" sz="3000" dirty="0">
                <a:latin typeface="Arial" panose="020B0604020202020204" pitchFamily="34" charset="0"/>
                <a:cs typeface="Arial" panose="020B0604020202020204" pitchFamily="34" charset="0"/>
              </a:rPr>
              <a:t>does not perform audits requested by a contractor. DCAA only performs these audits based on a request from a federal entity who is responsible for determining the acceptability of a contractor’s system. </a:t>
            </a:r>
          </a:p>
          <a:p>
            <a:pPr marL="457200" lvl="1" indent="0">
              <a:lnSpc>
                <a:spcPct val="90000"/>
              </a:lnSpc>
              <a:spcBef>
                <a:spcPts val="1200"/>
              </a:spcBef>
              <a:buNone/>
            </a:pPr>
            <a:endParaRPr lang="en-US" sz="3000" dirty="0">
              <a:latin typeface="Arial" panose="020B0604020202020204" pitchFamily="34" charset="0"/>
              <a:cs typeface="Arial" panose="020B0604020202020204" pitchFamily="34" charset="0"/>
            </a:endParaRPr>
          </a:p>
          <a:p>
            <a:pPr marL="457200" lvl="1" indent="0">
              <a:lnSpc>
                <a:spcPct val="90000"/>
              </a:lnSpc>
              <a:spcBef>
                <a:spcPts val="1200"/>
              </a:spcBef>
              <a:buNone/>
            </a:pP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36</a:t>
            </a:fld>
            <a:endParaRPr lang="en-US" dirty="0"/>
          </a:p>
        </p:txBody>
      </p:sp>
    </p:spTree>
    <p:extLst>
      <p:ext uri="{BB962C8B-B14F-4D97-AF65-F5344CB8AC3E}">
        <p14:creationId xmlns:p14="http://schemas.microsoft.com/office/powerpoint/2010/main" val="379630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3999" cy="1143000"/>
          </a:xfrm>
        </p:spPr>
        <p:txBody>
          <a:bodyPr>
            <a:noAutofit/>
          </a:bodyPr>
          <a:lstStyle/>
          <a:p>
            <a:r>
              <a:rPr lang="en-US" sz="4000" b="1" dirty="0" smtClean="0">
                <a:latin typeface="Arial" panose="020B0604020202020204" pitchFamily="34" charset="0"/>
                <a:cs typeface="Arial" panose="020B0604020202020204" pitchFamily="34" charset="0"/>
              </a:rPr>
              <a:t>Frequently Asked Questions</a:t>
            </a:r>
            <a:endParaRPr lang="en-US" sz="40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199" y="1417638"/>
            <a:ext cx="8229600" cy="4519613"/>
          </a:xfrm>
        </p:spPr>
        <p:txBody>
          <a:bodyPr>
            <a:noAutofit/>
          </a:bodyPr>
          <a:lstStyle/>
          <a:p>
            <a:pPr marL="0" indent="0">
              <a:lnSpc>
                <a:spcPct val="90000"/>
              </a:lnSpc>
              <a:spcBef>
                <a:spcPts val="1200"/>
              </a:spcBef>
              <a:buNone/>
            </a:pPr>
            <a:r>
              <a:rPr lang="en-US" sz="3000" dirty="0">
                <a:latin typeface="Arial" panose="020B0604020202020204" pitchFamily="34" charset="0"/>
                <a:cs typeface="Arial" panose="020B0604020202020204" pitchFamily="34" charset="0"/>
              </a:rPr>
              <a:t>Is QuickBooks </a:t>
            </a:r>
            <a:r>
              <a:rPr lang="en-US" sz="3000" dirty="0" smtClean="0">
                <a:latin typeface="Arial" panose="020B0604020202020204" pitchFamily="34" charset="0"/>
                <a:cs typeface="Arial" panose="020B0604020202020204" pitchFamily="34" charset="0"/>
              </a:rPr>
              <a:t>or any other accounting software applications acceptable </a:t>
            </a:r>
            <a:r>
              <a:rPr lang="en-US" sz="3000" dirty="0">
                <a:latin typeface="Arial" panose="020B0604020202020204" pitchFamily="34" charset="0"/>
                <a:cs typeface="Arial" panose="020B0604020202020204" pitchFamily="34" charset="0"/>
              </a:rPr>
              <a:t>accounting system for federal contracting? </a:t>
            </a:r>
          </a:p>
          <a:p>
            <a:pPr marL="457200" lvl="1" indent="0">
              <a:lnSpc>
                <a:spcPct val="90000"/>
              </a:lnSpc>
              <a:spcBef>
                <a:spcPts val="1200"/>
              </a:spcBef>
              <a:buNone/>
            </a:pPr>
            <a:r>
              <a:rPr lang="en-US" sz="3000" dirty="0" smtClean="0">
                <a:latin typeface="Arial" panose="020B0604020202020204" pitchFamily="34" charset="0"/>
                <a:cs typeface="Arial" panose="020B0604020202020204" pitchFamily="34" charset="0"/>
              </a:rPr>
              <a:t>An accounting </a:t>
            </a:r>
            <a:r>
              <a:rPr lang="en-US" sz="3000" dirty="0">
                <a:latin typeface="Arial" panose="020B0604020202020204" pitchFamily="34" charset="0"/>
                <a:cs typeface="Arial" panose="020B0604020202020204" pitchFamily="34" charset="0"/>
              </a:rPr>
              <a:t>system is more than just a software package.  </a:t>
            </a:r>
            <a:r>
              <a:rPr lang="en-US" sz="3000" dirty="0" smtClean="0">
                <a:latin typeface="Arial" panose="020B0604020202020204" pitchFamily="34" charset="0"/>
                <a:cs typeface="Arial" panose="020B0604020202020204" pitchFamily="34" charset="0"/>
              </a:rPr>
              <a:t>It includes accounting methods, procedures, and controls.  Many accounting software application can be part of an acceptable accounting system or set up in a manner that fails to meet the requirements of an acceptable system.</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37</a:t>
            </a:fld>
            <a:endParaRPr lang="en-US" dirty="0"/>
          </a:p>
        </p:txBody>
      </p:sp>
    </p:spTree>
    <p:extLst>
      <p:ext uri="{BB962C8B-B14F-4D97-AF65-F5344CB8AC3E}">
        <p14:creationId xmlns:p14="http://schemas.microsoft.com/office/powerpoint/2010/main" val="2812739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Questions/Comments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r>
              <a:rPr lang="en-US" smtClean="0"/>
              <a:t>Page | </a:t>
            </a:r>
            <a:fld id="{E1F5AE95-29B5-4662-A84C-BBC99D2A4CE3}" type="slidenum">
              <a:rPr lang="en-US" smtClean="0"/>
              <a:pPr>
                <a:defRPr/>
              </a:pPr>
              <a:t>38</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5781"/>
            <a:ext cx="8229600" cy="4114800"/>
          </a:xfrm>
        </p:spPr>
      </p:pic>
    </p:spTree>
    <p:extLst>
      <p:ext uri="{BB962C8B-B14F-4D97-AF65-F5344CB8AC3E}">
        <p14:creationId xmlns:p14="http://schemas.microsoft.com/office/powerpoint/2010/main" val="2995344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857"/>
            <a:ext cx="8229600" cy="1143000"/>
          </a:xfrm>
        </p:spPr>
        <p:txBody>
          <a:bodyPr/>
          <a:lstStyle/>
          <a:p>
            <a:r>
              <a:rPr lang="en-US" b="1" dirty="0">
                <a:latin typeface="Arial" panose="020B0604020202020204" pitchFamily="34" charset="0"/>
                <a:cs typeface="Arial" panose="020B0604020202020204" pitchFamily="34" charset="0"/>
              </a:rPr>
              <a:t>SF 1408</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4</a:t>
            </a:fld>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313445900"/>
              </p:ext>
            </p:extLst>
          </p:nvPr>
        </p:nvGraphicFramePr>
        <p:xfrm>
          <a:off x="3444239" y="2677478"/>
          <a:ext cx="2124945" cy="1792922"/>
        </p:xfrm>
        <a:graphic>
          <a:graphicData uri="http://schemas.openxmlformats.org/presentationml/2006/ole">
            <mc:AlternateContent xmlns:mc="http://schemas.openxmlformats.org/markup-compatibility/2006">
              <mc:Choice xmlns:v="urn:schemas-microsoft-com:vml" Requires="v">
                <p:oleObj spid="_x0000_s1077" name="Acrobat Document" showAsIcon="1" r:id="rId4" imgW="914400" imgH="771480" progId="Acrobat.Document.2017">
                  <p:embed/>
                </p:oleObj>
              </mc:Choice>
              <mc:Fallback>
                <p:oleObj name="Acrobat Document" showAsIcon="1" r:id="rId4" imgW="914400" imgH="771480" progId="Acrobat.Document.2017">
                  <p:embed/>
                  <p:pic>
                    <p:nvPicPr>
                      <p:cNvPr id="0" name=""/>
                      <p:cNvPicPr/>
                      <p:nvPr/>
                    </p:nvPicPr>
                    <p:blipFill>
                      <a:blip r:embed="rId5"/>
                      <a:stretch>
                        <a:fillRect/>
                      </a:stretch>
                    </p:blipFill>
                    <p:spPr>
                      <a:xfrm>
                        <a:off x="3444239" y="2677478"/>
                        <a:ext cx="2124945" cy="1792922"/>
                      </a:xfrm>
                      <a:prstGeom prst="rect">
                        <a:avLst/>
                      </a:prstGeom>
                    </p:spPr>
                  </p:pic>
                </p:oleObj>
              </mc:Fallback>
            </mc:AlternateContent>
          </a:graphicData>
        </a:graphic>
      </p:graphicFrame>
    </p:spTree>
    <p:extLst>
      <p:ext uri="{BB962C8B-B14F-4D97-AF65-F5344CB8AC3E}">
        <p14:creationId xmlns:p14="http://schemas.microsoft.com/office/powerpoint/2010/main" val="304309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Acceptable Accounting System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nSpc>
                <a:spcPct val="90000"/>
              </a:lnSpc>
              <a:buNone/>
            </a:pPr>
            <a:r>
              <a:rPr lang="en-US" sz="2600" dirty="0" err="1">
                <a:latin typeface="Arial" panose="020B0604020202020204" pitchFamily="34" charset="0"/>
                <a:cs typeface="Arial" panose="020B0604020202020204" pitchFamily="34" charset="0"/>
              </a:rPr>
              <a:t>DFARS</a:t>
            </a:r>
            <a:r>
              <a:rPr lang="en-US" sz="2600" dirty="0">
                <a:latin typeface="Arial" panose="020B0604020202020204" pitchFamily="34" charset="0"/>
                <a:cs typeface="Arial" panose="020B0604020202020204" pitchFamily="34" charset="0"/>
              </a:rPr>
              <a:t> 252.242-7006(a)(1) defines an acceptable accounting system as:</a:t>
            </a:r>
          </a:p>
          <a:p>
            <a:pPr marL="0" indent="0">
              <a:lnSpc>
                <a:spcPct val="90000"/>
              </a:lnSpc>
              <a:spcBef>
                <a:spcPts val="1800"/>
              </a:spcBef>
              <a:buNone/>
            </a:pPr>
            <a:r>
              <a:rPr lang="en-US" sz="2600" dirty="0">
                <a:latin typeface="Arial" panose="020B0604020202020204" pitchFamily="34" charset="0"/>
                <a:cs typeface="Arial" panose="020B0604020202020204" pitchFamily="34" charset="0"/>
              </a:rPr>
              <a:t>“a system that complies with the system criteria in paragraph (c) of this clause to provide reasonable assurance that—</a:t>
            </a:r>
          </a:p>
          <a:p>
            <a:pPr marL="461963" lvl="1" indent="-333375">
              <a:lnSpc>
                <a:spcPct val="90000"/>
              </a:lnSpc>
              <a:spcBef>
                <a:spcPts val="1200"/>
              </a:spcBef>
              <a:buFontTx/>
              <a:buAutoNum type="romanLcParenBoth"/>
            </a:pPr>
            <a:r>
              <a:rPr lang="en-US" sz="2200" dirty="0">
                <a:latin typeface="Arial" panose="020B0604020202020204" pitchFamily="34" charset="0"/>
                <a:cs typeface="Arial" panose="020B0604020202020204" pitchFamily="34" charset="0"/>
              </a:rPr>
              <a:t>Applicable laws and regulations are complied with; </a:t>
            </a:r>
          </a:p>
          <a:p>
            <a:pPr marL="461963" lvl="1" indent="-333375">
              <a:lnSpc>
                <a:spcPct val="90000"/>
              </a:lnSpc>
              <a:spcBef>
                <a:spcPts val="800"/>
              </a:spcBef>
              <a:buFontTx/>
              <a:buAutoNum type="romanLcParenBoth"/>
            </a:pPr>
            <a:r>
              <a:rPr lang="en-US" sz="2200" dirty="0">
                <a:latin typeface="Arial" panose="020B0604020202020204" pitchFamily="34" charset="0"/>
                <a:cs typeface="Arial" panose="020B0604020202020204" pitchFamily="34" charset="0"/>
              </a:rPr>
              <a:t>The accounting system and cost data are reliable;</a:t>
            </a:r>
          </a:p>
          <a:p>
            <a:pPr marL="461963" lvl="1" indent="-333375">
              <a:lnSpc>
                <a:spcPct val="90000"/>
              </a:lnSpc>
              <a:spcBef>
                <a:spcPts val="800"/>
              </a:spcBef>
              <a:buFontTx/>
              <a:buAutoNum type="romanLcParenBoth"/>
            </a:pPr>
            <a:r>
              <a:rPr lang="en-US" sz="2200" dirty="0">
                <a:latin typeface="Arial" panose="020B0604020202020204" pitchFamily="34" charset="0"/>
                <a:cs typeface="Arial" panose="020B0604020202020204" pitchFamily="34" charset="0"/>
              </a:rPr>
              <a:t>Risk of misallocations and mischarges are minimized; and</a:t>
            </a:r>
          </a:p>
          <a:p>
            <a:pPr marL="461963" lvl="1" indent="-333375">
              <a:lnSpc>
                <a:spcPct val="90000"/>
              </a:lnSpc>
              <a:spcBef>
                <a:spcPts val="800"/>
              </a:spcBef>
              <a:buFontTx/>
              <a:buAutoNum type="romanLcParenBoth"/>
            </a:pPr>
            <a:r>
              <a:rPr lang="en-US" sz="2200" dirty="0">
                <a:latin typeface="Arial" panose="020B0604020202020204" pitchFamily="34" charset="0"/>
                <a:cs typeface="Arial" panose="020B0604020202020204" pitchFamily="34" charset="0"/>
              </a:rPr>
              <a:t>Contract allocations and charges are consistent with billing procedures.”</a:t>
            </a:r>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5</a:t>
            </a:fld>
            <a:endParaRPr lang="en-US" dirty="0"/>
          </a:p>
        </p:txBody>
      </p:sp>
    </p:spTree>
    <p:extLst>
      <p:ext uri="{BB962C8B-B14F-4D97-AF65-F5344CB8AC3E}">
        <p14:creationId xmlns:p14="http://schemas.microsoft.com/office/powerpoint/2010/main" val="181458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Accounting System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lnSpc>
                <a:spcPct val="90000"/>
              </a:lnSpc>
              <a:buNone/>
            </a:pPr>
            <a:r>
              <a:rPr lang="en-US" dirty="0" err="1">
                <a:latin typeface="Arial" panose="020B0604020202020204" pitchFamily="34" charset="0"/>
                <a:cs typeface="Arial" panose="020B0604020202020204" pitchFamily="34" charset="0"/>
              </a:rPr>
              <a:t>DFARS</a:t>
            </a:r>
            <a:r>
              <a:rPr lang="en-US" dirty="0">
                <a:latin typeface="Arial" panose="020B0604020202020204" pitchFamily="34" charset="0"/>
                <a:cs typeface="Arial" panose="020B0604020202020204" pitchFamily="34" charset="0"/>
              </a:rPr>
              <a:t> 252.242-7006(a)(2) defines an accounting system as:</a:t>
            </a:r>
          </a:p>
          <a:p>
            <a:pPr marL="0" indent="0">
              <a:lnSpc>
                <a:spcPct val="90000"/>
              </a:lnSpc>
              <a:spcBef>
                <a:spcPts val="1800"/>
              </a:spcBef>
              <a:buNone/>
            </a:pPr>
            <a:r>
              <a:rPr lang="en-US" dirty="0">
                <a:latin typeface="Arial" panose="020B0604020202020204" pitchFamily="34" charset="0"/>
                <a:cs typeface="Arial" panose="020B0604020202020204" pitchFamily="34" charset="0"/>
              </a:rPr>
              <a:t>“the Contractor’s system or systems for accounting methods, procedures, and controls established to gather, record, classify, analyze, summarize, interpret, and present accurate and timely financial data for reporting in compliance with applicable laws, regulations, and management decisions”</a:t>
            </a:r>
          </a:p>
          <a:p>
            <a:pPr marL="0" indent="0">
              <a:lnSpc>
                <a:spcPct val="90000"/>
              </a:lnSpc>
              <a:spcBef>
                <a:spcPts val="2400"/>
              </a:spcBef>
              <a:buNone/>
            </a:pPr>
            <a:r>
              <a:rPr lang="en-US" dirty="0">
                <a:latin typeface="Arial" panose="020B0604020202020204" pitchFamily="34" charset="0"/>
                <a:cs typeface="Arial" panose="020B0604020202020204" pitchFamily="34" charset="0"/>
              </a:rPr>
              <a:t>May include subsystems for specific areas such as:</a:t>
            </a:r>
          </a:p>
          <a:p>
            <a:pPr marL="574675">
              <a:lnSpc>
                <a:spcPct val="90000"/>
              </a:lnSpc>
              <a:spcBef>
                <a:spcPts val="1200"/>
              </a:spcBef>
            </a:pPr>
            <a:r>
              <a:rPr lang="en-US" dirty="0">
                <a:latin typeface="Arial" panose="020B0604020202020204" pitchFamily="34" charset="0"/>
                <a:cs typeface="Arial" panose="020B0604020202020204" pitchFamily="34" charset="0"/>
              </a:rPr>
              <a:t>Billing</a:t>
            </a:r>
          </a:p>
          <a:p>
            <a:pPr marL="574675">
              <a:lnSpc>
                <a:spcPct val="90000"/>
              </a:lnSpc>
              <a:spcBef>
                <a:spcPts val="1200"/>
              </a:spcBef>
            </a:pPr>
            <a:r>
              <a:rPr lang="en-US" dirty="0" smtClean="0">
                <a:latin typeface="Arial" panose="020B0604020202020204" pitchFamily="34" charset="0"/>
                <a:cs typeface="Arial" panose="020B0604020202020204" pitchFamily="34" charset="0"/>
              </a:rPr>
              <a:t>Labor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6</a:t>
            </a:fld>
            <a:endParaRPr lang="en-US" dirty="0"/>
          </a:p>
        </p:txBody>
      </p:sp>
    </p:spTree>
    <p:extLst>
      <p:ext uri="{BB962C8B-B14F-4D97-AF65-F5344CB8AC3E}">
        <p14:creationId xmlns:p14="http://schemas.microsoft.com/office/powerpoint/2010/main" val="88597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Total Contract Costs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7</a:t>
            </a:fld>
            <a:endParaRPr lang="en-US" dirty="0"/>
          </a:p>
        </p:txBody>
      </p:sp>
      <p:sp>
        <p:nvSpPr>
          <p:cNvPr id="5" name="Subtitle 2"/>
          <p:cNvSpPr txBox="1">
            <a:spLocks/>
          </p:cNvSpPr>
          <p:nvPr/>
        </p:nvSpPr>
        <p:spPr>
          <a:xfrm>
            <a:off x="330506" y="1543010"/>
            <a:ext cx="8460954" cy="4560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SzPct val="75000"/>
              <a:buFontTx/>
              <a:buBlip>
                <a:blip r:embed="rId3"/>
              </a:buBlip>
              <a:defRPr sz="3200" kern="1200">
                <a:solidFill>
                  <a:schemeClr val="tx2"/>
                </a:solidFill>
                <a:latin typeface="+mn-lt"/>
                <a:ea typeface="+mn-ea"/>
                <a:cs typeface="+mn-cs"/>
              </a:defRPr>
            </a:lvl1pPr>
            <a:lvl2pPr marL="742950" indent="-285750" algn="l" defTabSz="457200" rtl="0" eaLnBrk="1" latinLnBrk="0" hangingPunct="1">
              <a:spcBef>
                <a:spcPct val="20000"/>
              </a:spcBef>
              <a:buSzPct val="75000"/>
              <a:buFontTx/>
              <a:buBlip>
                <a:blip r:embed="rId3"/>
              </a:buBlip>
              <a:defRPr sz="2800" kern="1200">
                <a:solidFill>
                  <a:schemeClr val="tx2"/>
                </a:solidFill>
                <a:latin typeface="+mn-lt"/>
                <a:ea typeface="+mn-ea"/>
                <a:cs typeface="+mn-cs"/>
              </a:defRPr>
            </a:lvl2pPr>
            <a:lvl3pPr marL="1143000" indent="-228600" algn="l" defTabSz="457200" rtl="0" eaLnBrk="1" latinLnBrk="0" hangingPunct="1">
              <a:spcBef>
                <a:spcPct val="20000"/>
              </a:spcBef>
              <a:buSzPct val="75000"/>
              <a:buFontTx/>
              <a:buBlip>
                <a:blip r:embed="rId3"/>
              </a:buBlip>
              <a:defRPr sz="2400" kern="1200">
                <a:solidFill>
                  <a:schemeClr val="tx2"/>
                </a:solidFill>
                <a:latin typeface="+mn-lt"/>
                <a:ea typeface="+mn-ea"/>
                <a:cs typeface="+mn-cs"/>
              </a:defRPr>
            </a:lvl3pPr>
            <a:lvl4pPr marL="16002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4pPr>
            <a:lvl5pPr marL="20574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lnSpc>
                <a:spcPct val="90000"/>
              </a:lnSpc>
              <a:spcBef>
                <a:spcPts val="2400"/>
              </a:spcBef>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total cost of a contract is the sum of the direct and indirect costs allocable to the contract</a:t>
            </a:r>
            <a:r>
              <a:rPr lang="en-US" sz="2800" dirty="0" smtClean="0">
                <a:latin typeface="Arial" panose="020B0604020202020204" pitchFamily="34" charset="0"/>
                <a:cs typeface="Arial" panose="020B0604020202020204" pitchFamily="34" charset="0"/>
              </a:rPr>
              <a:t>.</a:t>
            </a:r>
          </a:p>
          <a:p>
            <a:pPr marL="341313" indent="-341313">
              <a:lnSpc>
                <a:spcPct val="90000"/>
              </a:lnSpc>
              <a:spcBef>
                <a:spcPts val="2400"/>
              </a:spcBef>
            </a:pPr>
            <a:r>
              <a:rPr lang="en-US" sz="2800" dirty="0">
                <a:latin typeface="Arial" panose="020B0604020202020204" pitchFamily="34" charset="0"/>
                <a:cs typeface="Arial" panose="020B0604020202020204" pitchFamily="34" charset="0"/>
              </a:rPr>
              <a:t>While the total cost of a contract includes all costs properly allocable to the contract, the allowable costs to the Government are limited to those allocable costs which are allowable pursuant to Part 31 and applicable agency supplements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37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Total Contract Costs</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8</a:t>
            </a:fld>
            <a:endParaRPr lang="en-US" dirty="0"/>
          </a:p>
        </p:txBody>
      </p:sp>
      <p:sp>
        <p:nvSpPr>
          <p:cNvPr id="5" name="Subtitle 2"/>
          <p:cNvSpPr txBox="1">
            <a:spLocks/>
          </p:cNvSpPr>
          <p:nvPr/>
        </p:nvSpPr>
        <p:spPr>
          <a:xfrm>
            <a:off x="330506" y="1439940"/>
            <a:ext cx="8460954" cy="4560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SzPct val="75000"/>
              <a:buFontTx/>
              <a:buBlip>
                <a:blip r:embed="rId3"/>
              </a:buBlip>
              <a:defRPr sz="3200" kern="1200">
                <a:solidFill>
                  <a:schemeClr val="tx2"/>
                </a:solidFill>
                <a:latin typeface="+mn-lt"/>
                <a:ea typeface="+mn-ea"/>
                <a:cs typeface="+mn-cs"/>
              </a:defRPr>
            </a:lvl1pPr>
            <a:lvl2pPr marL="742950" indent="-285750" algn="l" defTabSz="457200" rtl="0" eaLnBrk="1" latinLnBrk="0" hangingPunct="1">
              <a:spcBef>
                <a:spcPct val="20000"/>
              </a:spcBef>
              <a:buSzPct val="75000"/>
              <a:buFontTx/>
              <a:buBlip>
                <a:blip r:embed="rId3"/>
              </a:buBlip>
              <a:defRPr sz="2800" kern="1200">
                <a:solidFill>
                  <a:schemeClr val="tx2"/>
                </a:solidFill>
                <a:latin typeface="+mn-lt"/>
                <a:ea typeface="+mn-ea"/>
                <a:cs typeface="+mn-cs"/>
              </a:defRPr>
            </a:lvl2pPr>
            <a:lvl3pPr marL="1143000" indent="-228600" algn="l" defTabSz="457200" rtl="0" eaLnBrk="1" latinLnBrk="0" hangingPunct="1">
              <a:spcBef>
                <a:spcPct val="20000"/>
              </a:spcBef>
              <a:buSzPct val="75000"/>
              <a:buFontTx/>
              <a:buBlip>
                <a:blip r:embed="rId3"/>
              </a:buBlip>
              <a:defRPr sz="2400" kern="1200">
                <a:solidFill>
                  <a:schemeClr val="tx2"/>
                </a:solidFill>
                <a:latin typeface="+mn-lt"/>
                <a:ea typeface="+mn-ea"/>
                <a:cs typeface="+mn-cs"/>
              </a:defRPr>
            </a:lvl3pPr>
            <a:lvl4pPr marL="16002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4pPr>
            <a:lvl5pPr marL="20574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800" dirty="0">
                <a:latin typeface="Arial" panose="020B0604020202020204" pitchFamily="34" charset="0"/>
                <a:cs typeface="Arial" panose="020B0604020202020204" pitchFamily="34" charset="0"/>
              </a:rPr>
              <a:t>DFARS </a:t>
            </a:r>
            <a:r>
              <a:rPr lang="en-US" sz="2800" dirty="0" smtClean="0">
                <a:latin typeface="Arial" panose="020B0604020202020204" pitchFamily="34" charset="0"/>
                <a:cs typeface="Arial" panose="020B0604020202020204" pitchFamily="34" charset="0"/>
              </a:rPr>
              <a:t>252.242-7006(c</a:t>
            </a:r>
            <a:r>
              <a:rPr lang="en-US" sz="2800" dirty="0">
                <a:latin typeface="Arial" panose="020B0604020202020204" pitchFamily="34" charset="0"/>
                <a:cs typeface="Arial" panose="020B0604020202020204" pitchFamily="34" charset="0"/>
              </a:rPr>
              <a:t>)(2) </a:t>
            </a:r>
            <a:r>
              <a:rPr lang="en-US" sz="2800" dirty="0" smtClean="0">
                <a:latin typeface="Arial" panose="020B0604020202020204" pitchFamily="34" charset="0"/>
                <a:cs typeface="Arial" panose="020B0604020202020204" pitchFamily="34" charset="0"/>
              </a:rPr>
              <a:t>requires proper segregation of direct costs from indirect costs.</a:t>
            </a:r>
            <a:endParaRPr lang="en-US" sz="2800" dirty="0" smtClean="0"/>
          </a:p>
          <a:p>
            <a:pPr marL="341313" indent="-341313">
              <a:lnSpc>
                <a:spcPct val="90000"/>
              </a:lnSpc>
              <a:spcBef>
                <a:spcPts val="2400"/>
              </a:spcBef>
            </a:pP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Cost </a:t>
            </a:r>
            <a:r>
              <a:rPr lang="en-US" sz="2800" dirty="0" smtClean="0">
                <a:latin typeface="Arial" panose="020B0604020202020204" pitchFamily="34" charset="0"/>
                <a:cs typeface="Arial" panose="020B0604020202020204" pitchFamily="34" charset="0"/>
              </a:rPr>
              <a:t>is any </a:t>
            </a:r>
            <a:r>
              <a:rPr lang="en-US" sz="2800" dirty="0">
                <a:latin typeface="Arial" panose="020B0604020202020204" pitchFamily="34" charset="0"/>
                <a:cs typeface="Arial" panose="020B0604020202020204" pitchFamily="34" charset="0"/>
              </a:rPr>
              <a:t>cost that is identified specifically with a particular final cost objective</a:t>
            </a:r>
            <a:r>
              <a:rPr lang="en-US" sz="2800" dirty="0" smtClean="0">
                <a:latin typeface="Arial" panose="020B0604020202020204" pitchFamily="34" charset="0"/>
                <a:cs typeface="Arial" panose="020B0604020202020204" pitchFamily="34" charset="0"/>
              </a:rPr>
              <a:t>.</a:t>
            </a:r>
          </a:p>
          <a:p>
            <a:pPr marL="341313" indent="-341313">
              <a:lnSpc>
                <a:spcPct val="90000"/>
              </a:lnSpc>
              <a:spcBef>
                <a:spcPts val="2400"/>
              </a:spcBef>
            </a:pPr>
            <a:r>
              <a:rPr lang="en-US" sz="2800" dirty="0">
                <a:latin typeface="Arial" panose="020B0604020202020204" pitchFamily="34" charset="0"/>
                <a:cs typeface="Arial" panose="020B0604020202020204" pitchFamily="34" charset="0"/>
              </a:rPr>
              <a:t>Indirect cost means any cost not directly identified with a single, final cost objective, but identified with two or more final cost objectives or an intermediate cost </a:t>
            </a:r>
            <a:r>
              <a:rPr lang="en-US" sz="2800" dirty="0" smtClean="0">
                <a:latin typeface="Arial" panose="020B0604020202020204" pitchFamily="34" charset="0"/>
                <a:cs typeface="Arial" panose="020B0604020202020204" pitchFamily="34" charset="0"/>
              </a:rPr>
              <a:t>objective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17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Direct Cost</a:t>
            </a:r>
          </a:p>
        </p:txBody>
      </p:sp>
      <p:sp>
        <p:nvSpPr>
          <p:cNvPr id="4" name="Slide Number Placeholder 3"/>
          <p:cNvSpPr>
            <a:spLocks noGrp="1"/>
          </p:cNvSpPr>
          <p:nvPr>
            <p:ph type="sldNum" sz="quarter" idx="10"/>
          </p:nvPr>
        </p:nvSpPr>
        <p:spPr/>
        <p:txBody>
          <a:bodyPr/>
          <a:lstStyle/>
          <a:p>
            <a:r>
              <a:rPr lang="en-US" smtClean="0"/>
              <a:t>Page | </a:t>
            </a:r>
            <a:fld id="{BC79CCBE-52D1-E04C-B564-6DE01C585E81}" type="slidenum">
              <a:rPr lang="en-US" smtClean="0"/>
              <a:pPr/>
              <a:t>9</a:t>
            </a:fld>
            <a:endParaRPr lang="en-US" dirty="0"/>
          </a:p>
        </p:txBody>
      </p:sp>
      <p:sp>
        <p:nvSpPr>
          <p:cNvPr id="5" name="Subtitle 2"/>
          <p:cNvSpPr txBox="1">
            <a:spLocks/>
          </p:cNvSpPr>
          <p:nvPr/>
        </p:nvSpPr>
        <p:spPr>
          <a:xfrm>
            <a:off x="539827" y="1398493"/>
            <a:ext cx="7918373" cy="472688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SzPct val="75000"/>
              <a:buFontTx/>
              <a:buBlip>
                <a:blip r:embed="rId3"/>
              </a:buBlip>
              <a:defRPr sz="3200" kern="1200">
                <a:solidFill>
                  <a:schemeClr val="tx2"/>
                </a:solidFill>
                <a:latin typeface="+mn-lt"/>
                <a:ea typeface="+mn-ea"/>
                <a:cs typeface="+mn-cs"/>
              </a:defRPr>
            </a:lvl1pPr>
            <a:lvl2pPr marL="742950" indent="-285750" algn="l" defTabSz="457200" rtl="0" eaLnBrk="1" latinLnBrk="0" hangingPunct="1">
              <a:spcBef>
                <a:spcPct val="20000"/>
              </a:spcBef>
              <a:buSzPct val="75000"/>
              <a:buFontTx/>
              <a:buBlip>
                <a:blip r:embed="rId3"/>
              </a:buBlip>
              <a:defRPr sz="2800" kern="1200">
                <a:solidFill>
                  <a:schemeClr val="tx2"/>
                </a:solidFill>
                <a:latin typeface="+mn-lt"/>
                <a:ea typeface="+mn-ea"/>
                <a:cs typeface="+mn-cs"/>
              </a:defRPr>
            </a:lvl2pPr>
            <a:lvl3pPr marL="1143000" indent="-228600" algn="l" defTabSz="457200" rtl="0" eaLnBrk="1" latinLnBrk="0" hangingPunct="1">
              <a:spcBef>
                <a:spcPct val="20000"/>
              </a:spcBef>
              <a:buSzPct val="75000"/>
              <a:buFontTx/>
              <a:buBlip>
                <a:blip r:embed="rId3"/>
              </a:buBlip>
              <a:defRPr sz="2400" kern="1200">
                <a:solidFill>
                  <a:schemeClr val="tx2"/>
                </a:solidFill>
                <a:latin typeface="+mn-lt"/>
                <a:ea typeface="+mn-ea"/>
                <a:cs typeface="+mn-cs"/>
              </a:defRPr>
            </a:lvl3pPr>
            <a:lvl4pPr marL="16002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4pPr>
            <a:lvl5pPr marL="2057400" indent="-228600" algn="l" defTabSz="457200" rtl="0" eaLnBrk="1" latinLnBrk="0" hangingPunct="1">
              <a:spcBef>
                <a:spcPct val="20000"/>
              </a:spcBef>
              <a:buSzPct val="75000"/>
              <a:buFontTx/>
              <a:buBlip>
                <a:blip r:embed="rId3"/>
              </a:buBlip>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2800" dirty="0">
                <a:latin typeface="Arial" panose="020B0604020202020204" pitchFamily="34" charset="0"/>
                <a:cs typeface="Arial" panose="020B0604020202020204" pitchFamily="34" charset="0"/>
              </a:rPr>
              <a:t>DFARS </a:t>
            </a:r>
            <a:r>
              <a:rPr lang="en-US" sz="2800" dirty="0" smtClean="0">
                <a:latin typeface="Arial" panose="020B0604020202020204" pitchFamily="34" charset="0"/>
                <a:cs typeface="Arial" panose="020B0604020202020204" pitchFamily="34" charset="0"/>
              </a:rPr>
              <a:t>252.242-7006(c</a:t>
            </a:r>
            <a:r>
              <a:rPr lang="en-US" sz="2800" dirty="0">
                <a:latin typeface="Arial" panose="020B0604020202020204" pitchFamily="34" charset="0"/>
                <a:cs typeface="Arial" panose="020B0604020202020204" pitchFamily="34" charset="0"/>
              </a:rPr>
              <a:t>)(3) requires </a:t>
            </a:r>
            <a:r>
              <a:rPr lang="en-US" sz="2800" dirty="0" smtClean="0">
                <a:latin typeface="Arial" panose="020B0604020202020204" pitchFamily="34" charset="0"/>
                <a:cs typeface="Arial" panose="020B0604020202020204" pitchFamily="34" charset="0"/>
              </a:rPr>
              <a:t>identification </a:t>
            </a:r>
            <a:r>
              <a:rPr lang="en-US" sz="2800" dirty="0">
                <a:latin typeface="Arial" panose="020B0604020202020204" pitchFamily="34" charset="0"/>
                <a:cs typeface="Arial" panose="020B0604020202020204" pitchFamily="34" charset="0"/>
              </a:rPr>
              <a:t>and accumulation of direct costs by </a:t>
            </a:r>
            <a:r>
              <a:rPr lang="en-US" sz="2800" dirty="0" smtClean="0">
                <a:latin typeface="Arial" panose="020B0604020202020204" pitchFamily="34" charset="0"/>
                <a:cs typeface="Arial" panose="020B0604020202020204" pitchFamily="34" charset="0"/>
              </a:rPr>
              <a:t>contract.</a:t>
            </a:r>
            <a:endParaRPr lang="en-US" sz="2800" dirty="0">
              <a:latin typeface="Arial" panose="020B0604020202020204" pitchFamily="34" charset="0"/>
              <a:cs typeface="Arial" panose="020B0604020202020204" pitchFamily="34" charset="0"/>
            </a:endParaRPr>
          </a:p>
          <a:p>
            <a:pPr marL="574675" lvl="1" indent="-342900">
              <a:lnSpc>
                <a:spcPct val="110000"/>
              </a:lnSpc>
              <a:spcBef>
                <a:spcPts val="1200"/>
              </a:spcBef>
            </a:pPr>
            <a:r>
              <a:rPr lang="en-US" sz="2600" dirty="0" smtClean="0">
                <a:latin typeface="Arial" panose="020B0604020202020204" pitchFamily="34" charset="0"/>
                <a:cs typeface="Arial" panose="020B0604020202020204" pitchFamily="34" charset="0"/>
              </a:rPr>
              <a:t>Direct </a:t>
            </a:r>
            <a:r>
              <a:rPr lang="en-US" sz="2600" dirty="0">
                <a:latin typeface="Arial" panose="020B0604020202020204" pitchFamily="34" charset="0"/>
                <a:cs typeface="Arial" panose="020B0604020202020204" pitchFamily="34" charset="0"/>
              </a:rPr>
              <a:t>costs are not limited to items that are incorporated in the end product as material or labor</a:t>
            </a:r>
            <a:r>
              <a:rPr lang="en-US" sz="2600" dirty="0" smtClean="0">
                <a:latin typeface="Arial" panose="020B0604020202020204" pitchFamily="34" charset="0"/>
                <a:cs typeface="Arial" panose="020B0604020202020204" pitchFamily="34" charset="0"/>
              </a:rPr>
              <a:t>.</a:t>
            </a:r>
          </a:p>
          <a:p>
            <a:pPr marL="574675" lvl="1" indent="-342900">
              <a:lnSpc>
                <a:spcPct val="110000"/>
              </a:lnSpc>
              <a:spcBef>
                <a:spcPts val="1200"/>
              </a:spcBef>
            </a:pPr>
            <a:r>
              <a:rPr lang="en-US" sz="2600" dirty="0">
                <a:latin typeface="Arial" panose="020B0604020202020204" pitchFamily="34" charset="0"/>
                <a:cs typeface="Arial" panose="020B0604020202020204" pitchFamily="34" charset="0"/>
              </a:rPr>
              <a:t>No </a:t>
            </a:r>
            <a:r>
              <a:rPr lang="en-US" sz="2600" b="1" dirty="0">
                <a:latin typeface="Arial" panose="020B0604020202020204" pitchFamily="34" charset="0"/>
                <a:cs typeface="Arial" panose="020B0604020202020204" pitchFamily="34" charset="0"/>
              </a:rPr>
              <a:t>final cost objective</a:t>
            </a:r>
            <a:r>
              <a:rPr lang="en-US" sz="2600" dirty="0">
                <a:latin typeface="Arial" panose="020B0604020202020204" pitchFamily="34" charset="0"/>
                <a:cs typeface="Arial" panose="020B0604020202020204" pitchFamily="34" charset="0"/>
              </a:rPr>
              <a:t> shall have </a:t>
            </a:r>
            <a:r>
              <a:rPr lang="en-US" sz="2600" b="1" dirty="0">
                <a:latin typeface="Arial" panose="020B0604020202020204" pitchFamily="34" charset="0"/>
                <a:cs typeface="Arial" panose="020B0604020202020204" pitchFamily="34" charset="0"/>
              </a:rPr>
              <a:t>allocated</a:t>
            </a:r>
            <a:r>
              <a:rPr lang="en-US" sz="2600" dirty="0">
                <a:latin typeface="Arial" panose="020B0604020202020204" pitchFamily="34" charset="0"/>
                <a:cs typeface="Arial" panose="020B0604020202020204" pitchFamily="34" charset="0"/>
              </a:rPr>
              <a:t> to it as a direct cost any cost that has been included in an </a:t>
            </a:r>
            <a:r>
              <a:rPr lang="en-US" sz="2600" b="1" dirty="0">
                <a:latin typeface="Arial" panose="020B0604020202020204" pitchFamily="34" charset="0"/>
                <a:cs typeface="Arial" panose="020B0604020202020204" pitchFamily="34" charset="0"/>
              </a:rPr>
              <a:t>indirect cost pool</a:t>
            </a:r>
            <a:r>
              <a:rPr lang="en-US" sz="2600" dirty="0" smtClean="0">
                <a:latin typeface="Arial" panose="020B0604020202020204" pitchFamily="34" charset="0"/>
                <a:cs typeface="Arial" panose="020B0604020202020204" pitchFamily="34" charset="0"/>
              </a:rPr>
              <a:t>.</a:t>
            </a:r>
          </a:p>
          <a:p>
            <a:pPr marL="574675" lvl="1" indent="-342900">
              <a:lnSpc>
                <a:spcPct val="110000"/>
              </a:lnSpc>
              <a:spcBef>
                <a:spcPts val="1200"/>
              </a:spcBef>
            </a:pPr>
            <a:r>
              <a:rPr lang="en-US" sz="2600" dirty="0">
                <a:latin typeface="Arial" panose="020B0604020202020204" pitchFamily="34" charset="0"/>
                <a:cs typeface="Arial" panose="020B0604020202020204" pitchFamily="34" charset="0"/>
              </a:rPr>
              <a:t>Direct costs of the contract shall be charged directly to the contract</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029131"/>
      </p:ext>
    </p:extLst>
  </p:cSld>
  <p:clrMapOvr>
    <a:masterClrMapping/>
  </p:clrMapOvr>
</p:sld>
</file>

<file path=ppt/theme/theme1.xml><?xml version="1.0" encoding="utf-8"?>
<a:theme xmlns:a="http://schemas.openxmlformats.org/drawingml/2006/main" name="DCAA_Master_50th_FOU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TotalTime>
  <Words>2321</Words>
  <Application>Microsoft Office PowerPoint</Application>
  <PresentationFormat>On-screen Show (4:3)</PresentationFormat>
  <Paragraphs>254</Paragraphs>
  <Slides>38</Slides>
  <Notes>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ＭＳ Ｐゴシック</vt:lpstr>
      <vt:lpstr>Arial</vt:lpstr>
      <vt:lpstr>Calibri</vt:lpstr>
      <vt:lpstr>DCAA_Master_50th_FOUO</vt:lpstr>
      <vt:lpstr>Acrobat Document</vt:lpstr>
      <vt:lpstr>PowerPoint Presentation</vt:lpstr>
      <vt:lpstr>Prior to Contract Award</vt:lpstr>
      <vt:lpstr>Preaward Accounting System Audit</vt:lpstr>
      <vt:lpstr>SF 1408</vt:lpstr>
      <vt:lpstr>Acceptable Accounting System</vt:lpstr>
      <vt:lpstr>Accounting System</vt:lpstr>
      <vt:lpstr>Total Contract Costs</vt:lpstr>
      <vt:lpstr>Total Contract Costs</vt:lpstr>
      <vt:lpstr>Direct Cost</vt:lpstr>
      <vt:lpstr>Indirect Cost</vt:lpstr>
      <vt:lpstr>Indirect Cost</vt:lpstr>
      <vt:lpstr>Indirect Cost</vt:lpstr>
      <vt:lpstr>Overhead Pools</vt:lpstr>
      <vt:lpstr>General and Administrative</vt:lpstr>
      <vt:lpstr>Allocation Base</vt:lpstr>
      <vt:lpstr>Allocation Base</vt:lpstr>
      <vt:lpstr>Allowability  FAR 31.201-2</vt:lpstr>
      <vt:lpstr>Reasonableness  FAR 31.201-3</vt:lpstr>
      <vt:lpstr>Allocability  FAR 31.201-4</vt:lpstr>
      <vt:lpstr>Contract Terms</vt:lpstr>
      <vt:lpstr>Accounting for Contract Costs</vt:lpstr>
      <vt:lpstr>Accounting for Contract Costs</vt:lpstr>
      <vt:lpstr>Labor System</vt:lpstr>
      <vt:lpstr>Timekeeping</vt:lpstr>
      <vt:lpstr>Unallowable Costs</vt:lpstr>
      <vt:lpstr>Costs by Contract Line Item</vt:lpstr>
      <vt:lpstr>Billings</vt:lpstr>
      <vt:lpstr>Billings</vt:lpstr>
      <vt:lpstr>Billings</vt:lpstr>
      <vt:lpstr>Cost Accounting Information</vt:lpstr>
      <vt:lpstr>Cost Accounting Information</vt:lpstr>
      <vt:lpstr>Management Reviews/Internal Audits</vt:lpstr>
      <vt:lpstr>Common Deficiencies</vt:lpstr>
      <vt:lpstr>Common Deficiencies</vt:lpstr>
      <vt:lpstr>Frequently Asked Questions</vt:lpstr>
      <vt:lpstr>Frequently Asked Questions</vt:lpstr>
      <vt:lpstr>Frequently Asked Questions</vt:lpstr>
      <vt:lpstr>Questions/Comments</vt:lpstr>
    </vt:vector>
  </TitlesOfParts>
  <Company>Defense Contract Audit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DCAA Master OneAgency</dc:title>
  <dc:subject>DCAA Master OneAgency</dc:subject>
  <dc:creator>DCAA</dc:creator>
  <cp:lastModifiedBy>Mercado, Luis, Mr, DCAA</cp:lastModifiedBy>
  <cp:revision>121</cp:revision>
  <cp:lastPrinted>2018-06-11T14:38:39Z</cp:lastPrinted>
  <dcterms:created xsi:type="dcterms:W3CDTF">2015-02-11T14:10:48Z</dcterms:created>
  <dcterms:modified xsi:type="dcterms:W3CDTF">2022-10-11T12:52:41Z</dcterms:modified>
</cp:coreProperties>
</file>