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8" r:id="rId2"/>
    <p:sldId id="259" r:id="rId3"/>
    <p:sldId id="262" r:id="rId4"/>
    <p:sldId id="261" r:id="rId5"/>
    <p:sldId id="264" r:id="rId6"/>
    <p:sldId id="263" r:id="rId7"/>
    <p:sldId id="265" r:id="rId8"/>
    <p:sldId id="260" r:id="rId9"/>
    <p:sldId id="266" r:id="rId10"/>
    <p:sldId id="267" r:id="rId11"/>
    <p:sldId id="268" r:id="rId12"/>
    <p:sldId id="269" r:id="rId13"/>
    <p:sldId id="270" r:id="rId14"/>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239" autoAdjust="0"/>
  </p:normalViewPr>
  <p:slideViewPr>
    <p:cSldViewPr snapToGrid="0" snapToObjects="1">
      <p:cViewPr varScale="1">
        <p:scale>
          <a:sx n="55" d="100"/>
          <a:sy n="55" d="100"/>
        </p:scale>
        <p:origin x="183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B367442-1B2B-4C42-9BB2-A6B32860B04A}" type="datetimeFigureOut">
              <a:rPr lang="en-US" smtClean="0"/>
              <a:pPr/>
              <a:t>10/11/2022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77BE7BF-2AE0-4AA2-9355-2502AB98E4B4}" type="slidenum">
              <a:rPr lang="en-US" smtClean="0"/>
              <a:pPr/>
              <a:t>‹#›</a:t>
            </a:fld>
            <a:endParaRPr lang="en-US"/>
          </a:p>
        </p:txBody>
      </p:sp>
    </p:spTree>
    <p:extLst>
      <p:ext uri="{BB962C8B-B14F-4D97-AF65-F5344CB8AC3E}">
        <p14:creationId xmlns:p14="http://schemas.microsoft.com/office/powerpoint/2010/main" val="4868252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 </a:t>
            </a:r>
            <a:endParaRPr lang="en-US"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a:t>
            </a:fld>
            <a:endParaRPr lang="en-US"/>
          </a:p>
        </p:txBody>
      </p:sp>
    </p:spTree>
    <p:extLst>
      <p:ext uri="{BB962C8B-B14F-4D97-AF65-F5344CB8AC3E}">
        <p14:creationId xmlns:p14="http://schemas.microsoft.com/office/powerpoint/2010/main" val="763444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7BE7BF-2AE0-4AA2-9355-2502AB98E4B4}" type="slidenum">
              <a:rPr lang="en-US" smtClean="0"/>
              <a:pPr/>
              <a:t>10</a:t>
            </a:fld>
            <a:endParaRPr lang="en-US"/>
          </a:p>
        </p:txBody>
      </p:sp>
    </p:spTree>
    <p:extLst>
      <p:ext uri="{BB962C8B-B14F-4D97-AF65-F5344CB8AC3E}">
        <p14:creationId xmlns:p14="http://schemas.microsoft.com/office/powerpoint/2010/main" val="2810406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11</a:t>
            </a:fld>
            <a:endParaRPr lang="en-US"/>
          </a:p>
        </p:txBody>
      </p:sp>
    </p:spTree>
    <p:extLst>
      <p:ext uri="{BB962C8B-B14F-4D97-AF65-F5344CB8AC3E}">
        <p14:creationId xmlns:p14="http://schemas.microsoft.com/office/powerpoint/2010/main" val="3195132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7BE7BF-2AE0-4AA2-9355-2502AB98E4B4}" type="slidenum">
              <a:rPr lang="en-US" smtClean="0"/>
              <a:pPr/>
              <a:t>12</a:t>
            </a:fld>
            <a:endParaRPr lang="en-US"/>
          </a:p>
        </p:txBody>
      </p:sp>
    </p:spTree>
    <p:extLst>
      <p:ext uri="{BB962C8B-B14F-4D97-AF65-F5344CB8AC3E}">
        <p14:creationId xmlns:p14="http://schemas.microsoft.com/office/powerpoint/2010/main" val="703577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7BE7BF-2AE0-4AA2-9355-2502AB98E4B4}" type="slidenum">
              <a:rPr lang="en-US" smtClean="0"/>
              <a:pPr/>
              <a:t>2</a:t>
            </a:fld>
            <a:endParaRPr lang="en-US"/>
          </a:p>
        </p:txBody>
      </p:sp>
    </p:spTree>
    <p:extLst>
      <p:ext uri="{BB962C8B-B14F-4D97-AF65-F5344CB8AC3E}">
        <p14:creationId xmlns:p14="http://schemas.microsoft.com/office/powerpoint/2010/main" val="533314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3</a:t>
            </a:fld>
            <a:endParaRPr lang="en-US"/>
          </a:p>
        </p:txBody>
      </p:sp>
    </p:spTree>
    <p:extLst>
      <p:ext uri="{BB962C8B-B14F-4D97-AF65-F5344CB8AC3E}">
        <p14:creationId xmlns:p14="http://schemas.microsoft.com/office/powerpoint/2010/main" val="27436314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77BE7BF-2AE0-4AA2-9355-2502AB98E4B4}" type="slidenum">
              <a:rPr lang="en-US" smtClean="0"/>
              <a:pPr/>
              <a:t>4</a:t>
            </a:fld>
            <a:endParaRPr lang="en-US"/>
          </a:p>
        </p:txBody>
      </p:sp>
    </p:spTree>
    <p:extLst>
      <p:ext uri="{BB962C8B-B14F-4D97-AF65-F5344CB8AC3E}">
        <p14:creationId xmlns:p14="http://schemas.microsoft.com/office/powerpoint/2010/main" val="3169331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solidFill>
                <a:schemeClr val="tx1"/>
              </a:solidFill>
            </a:endParaRPr>
          </a:p>
        </p:txBody>
      </p:sp>
      <p:sp>
        <p:nvSpPr>
          <p:cNvPr id="4" name="Slide Number Placeholder 3"/>
          <p:cNvSpPr>
            <a:spLocks noGrp="1"/>
          </p:cNvSpPr>
          <p:nvPr>
            <p:ph type="sldNum" sz="quarter" idx="10"/>
          </p:nvPr>
        </p:nvSpPr>
        <p:spPr/>
        <p:txBody>
          <a:bodyPr/>
          <a:lstStyle/>
          <a:p>
            <a:fld id="{E77BE7BF-2AE0-4AA2-9355-2502AB98E4B4}" type="slidenum">
              <a:rPr lang="en-US" smtClean="0"/>
              <a:pPr/>
              <a:t>5</a:t>
            </a:fld>
            <a:endParaRPr lang="en-US"/>
          </a:p>
        </p:txBody>
      </p:sp>
    </p:spTree>
    <p:extLst>
      <p:ext uri="{BB962C8B-B14F-4D97-AF65-F5344CB8AC3E}">
        <p14:creationId xmlns:p14="http://schemas.microsoft.com/office/powerpoint/2010/main" val="27318594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6</a:t>
            </a:fld>
            <a:endParaRPr lang="en-US"/>
          </a:p>
        </p:txBody>
      </p:sp>
    </p:spTree>
    <p:extLst>
      <p:ext uri="{BB962C8B-B14F-4D97-AF65-F5344CB8AC3E}">
        <p14:creationId xmlns:p14="http://schemas.microsoft.com/office/powerpoint/2010/main" val="3956378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endParaRPr lang="en-US" sz="1400" dirty="0"/>
          </a:p>
        </p:txBody>
      </p:sp>
      <p:sp>
        <p:nvSpPr>
          <p:cNvPr id="4" name="Slide Number Placeholder 3"/>
          <p:cNvSpPr>
            <a:spLocks noGrp="1"/>
          </p:cNvSpPr>
          <p:nvPr>
            <p:ph type="sldNum" sz="quarter" idx="10"/>
          </p:nvPr>
        </p:nvSpPr>
        <p:spPr/>
        <p:txBody>
          <a:bodyPr/>
          <a:lstStyle/>
          <a:p>
            <a:fld id="{E77BE7BF-2AE0-4AA2-9355-2502AB98E4B4}" type="slidenum">
              <a:rPr lang="en-US" smtClean="0"/>
              <a:pPr/>
              <a:t>7</a:t>
            </a:fld>
            <a:endParaRPr lang="en-US"/>
          </a:p>
        </p:txBody>
      </p:sp>
    </p:spTree>
    <p:extLst>
      <p:ext uri="{BB962C8B-B14F-4D97-AF65-F5344CB8AC3E}">
        <p14:creationId xmlns:p14="http://schemas.microsoft.com/office/powerpoint/2010/main" val="11230435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77BE7BF-2AE0-4AA2-9355-2502AB98E4B4}" type="slidenum">
              <a:rPr lang="en-US" smtClean="0"/>
              <a:pPr/>
              <a:t>8</a:t>
            </a:fld>
            <a:endParaRPr lang="en-US"/>
          </a:p>
        </p:txBody>
      </p:sp>
    </p:spTree>
    <p:extLst>
      <p:ext uri="{BB962C8B-B14F-4D97-AF65-F5344CB8AC3E}">
        <p14:creationId xmlns:p14="http://schemas.microsoft.com/office/powerpoint/2010/main" val="2333759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E77BE7BF-2AE0-4AA2-9355-2502AB98E4B4}" type="slidenum">
              <a:rPr lang="en-US" smtClean="0"/>
              <a:pPr/>
              <a:t>9</a:t>
            </a:fld>
            <a:endParaRPr lang="en-US"/>
          </a:p>
        </p:txBody>
      </p:sp>
    </p:spTree>
    <p:extLst>
      <p:ext uri="{BB962C8B-B14F-4D97-AF65-F5344CB8AC3E}">
        <p14:creationId xmlns:p14="http://schemas.microsoft.com/office/powerpoint/2010/main" val="76059134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Slide Number Placeholder 4"/>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928111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344578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1534000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457200" y="1600200"/>
            <a:ext cx="8229600" cy="4525963"/>
          </a:xfrm>
        </p:spPr>
        <p:txBody>
          <a:bodyPr/>
          <a:lstStyle/>
          <a:p>
            <a:pPr lvl="0"/>
            <a:r>
              <a:rPr lang="en-US" noProof="0" smtClean="0"/>
              <a:t>Click icon to add SmartArt graphic</a:t>
            </a:r>
            <a:endParaRPr lang="en-US" noProof="0" dirty="0" smtClean="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419856628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bg>
      <p:bgPr>
        <a:solidFill>
          <a:schemeClr val="bg1"/>
        </a:solid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tx2"/>
                </a:solidFill>
              </a:defRPr>
            </a:lvl1pPr>
          </a:lstStyle>
          <a:p>
            <a:r>
              <a:rPr lang="en-US" smtClean="0"/>
              <a:t>Page | </a:t>
            </a:r>
            <a:fld id="{BC79CCBE-52D1-E04C-B564-6DE01C585E8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585661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
        <p:nvSpPr>
          <p:cNvPr id="5" name="TextBox 4"/>
          <p:cNvSpPr txBox="1"/>
          <p:nvPr/>
        </p:nvSpPr>
        <p:spPr>
          <a:xfrm>
            <a:off x="3593989" y="5947576"/>
            <a:ext cx="282271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FOR OFFICIAL USE ONLY</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1577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593132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1490059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2201768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bg>
      <p:bgPr>
        <a:solidFill>
          <a:schemeClr val="bg1"/>
        </a:solidFill>
        <a:effectLst/>
      </p:bgPr>
    </p:bg>
    <p:spTree>
      <p:nvGrpSpPr>
        <p:cNvPr id="1" name=""/>
        <p:cNvGrpSpPr/>
        <p:nvPr/>
      </p:nvGrpSpPr>
      <p:grpSpPr>
        <a:xfrm>
          <a:off x="0" y="0"/>
          <a:ext cx="0" cy="0"/>
          <a:chOff x="0" y="0"/>
          <a:chExt cx="0" cy="0"/>
        </a:xfrm>
      </p:grpSpPr>
      <p:sp>
        <p:nvSpPr>
          <p:cNvPr id="2" name="Slide Number Placeholder 4"/>
          <p:cNvSpPr>
            <a:spLocks noGrp="1"/>
          </p:cNvSpPr>
          <p:nvPr>
            <p:ph type="sldNum" sz="quarter" idx="10"/>
          </p:nvPr>
        </p:nvSpPr>
        <p:spPr/>
        <p:txBody>
          <a:bodyPr/>
          <a:lstStyle>
            <a:lvl1pPr>
              <a:defRPr smtClean="0">
                <a:solidFill>
                  <a:schemeClr val="tx2"/>
                </a:solidFill>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3697607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951579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Slide Number Placeholder 5"/>
          <p:cNvSpPr>
            <a:spLocks noGrp="1"/>
          </p:cNvSpPr>
          <p:nvPr>
            <p:ph type="sldNum" sz="quarter" idx="10"/>
          </p:nvPr>
        </p:nvSpPr>
        <p:spPr/>
        <p:txBody>
          <a:bodyPr/>
          <a:lstStyle>
            <a:lvl1pPr>
              <a:defRPr/>
            </a:lvl1pPr>
          </a:lstStyle>
          <a:p>
            <a:r>
              <a:rPr lang="en-US" smtClean="0"/>
              <a:t>Page | </a:t>
            </a:r>
            <a:fld id="{BC79CCBE-52D1-E04C-B564-6DE01C585E81}" type="slidenum">
              <a:rPr lang="en-US" smtClean="0"/>
              <a:pPr/>
              <a:t>‹#›</a:t>
            </a:fld>
            <a:endParaRPr lang="en-US" dirty="0"/>
          </a:p>
        </p:txBody>
      </p:sp>
    </p:spTree>
    <p:extLst>
      <p:ext uri="{BB962C8B-B14F-4D97-AF65-F5344CB8AC3E}">
        <p14:creationId xmlns:p14="http://schemas.microsoft.com/office/powerpoint/2010/main" val="1130960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6" name="Slide Number Placeholder 5"/>
          <p:cNvSpPr>
            <a:spLocks noGrp="1"/>
          </p:cNvSpPr>
          <p:nvPr>
            <p:ph type="sldNum" sz="quarter" idx="4"/>
          </p:nvPr>
        </p:nvSpPr>
        <p:spPr>
          <a:xfrm>
            <a:off x="7526338" y="6494463"/>
            <a:ext cx="1473200" cy="277812"/>
          </a:xfrm>
          <a:prstGeom prst="rect">
            <a:avLst/>
          </a:prstGeom>
        </p:spPr>
        <p:txBody>
          <a:bodyPr/>
          <a:lstStyle>
            <a:lvl1pPr algn="r" fontAlgn="auto">
              <a:spcBef>
                <a:spcPts val="0"/>
              </a:spcBef>
              <a:spcAft>
                <a:spcPts val="0"/>
              </a:spcAft>
              <a:defRPr sz="1200" b="1" dirty="0" smtClean="0">
                <a:solidFill>
                  <a:schemeClr val="bg1"/>
                </a:solidFill>
                <a:latin typeface="+mn-lt"/>
                <a:cs typeface="+mn-cs"/>
              </a:defRPr>
            </a:lvl1pPr>
          </a:lstStyle>
          <a:p>
            <a:r>
              <a:rPr lang="en-US" smtClean="0"/>
              <a:t>Page | </a:t>
            </a:r>
            <a:fld id="{BC79CCBE-52D1-E04C-B564-6DE01C585E81}" type="slidenum">
              <a:rPr lang="en-US" smtClean="0"/>
              <a:pPr/>
              <a:t>‹#›</a:t>
            </a:fld>
            <a:endParaRPr lang="en-US" dirty="0"/>
          </a:p>
        </p:txBody>
      </p:sp>
      <p:sp>
        <p:nvSpPr>
          <p:cNvPr id="7" name="TextBox 6"/>
          <p:cNvSpPr txBox="1"/>
          <p:nvPr/>
        </p:nvSpPr>
        <p:spPr>
          <a:xfrm>
            <a:off x="3272444" y="6494463"/>
            <a:ext cx="2599109" cy="276999"/>
          </a:xfrm>
          <a:prstGeom prst="rect">
            <a:avLst/>
          </a:prstGeom>
          <a:noFill/>
        </p:spPr>
        <p:txBody>
          <a:bodyPr wrap="none">
            <a:spAutoFit/>
          </a:bodyPr>
          <a:lstStyle>
            <a:defPPr>
              <a:defRPr lang="en-US"/>
            </a:defPPr>
            <a:lvl1pPr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1pPr>
            <a:lvl2pPr marL="4572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2pPr>
            <a:lvl3pPr marL="9144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3pPr>
            <a:lvl4pPr marL="13716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4pPr>
            <a:lvl5pPr marL="1828800" algn="l" defTabSz="457200" rtl="0" fontAlgn="base">
              <a:spcBef>
                <a:spcPct val="0"/>
              </a:spcBef>
              <a:spcAft>
                <a:spcPct val="0"/>
              </a:spcAft>
              <a:defRPr kern="1200">
                <a:solidFill>
                  <a:schemeClr val="tx1"/>
                </a:solidFill>
                <a:latin typeface="Arial" pitchFamily="-83" charset="0"/>
                <a:ea typeface="ＭＳ Ｐゴシック" pitchFamily="-83" charset="-128"/>
                <a:cs typeface="ＭＳ Ｐゴシック" pitchFamily="-83" charset="-128"/>
              </a:defRPr>
            </a:lvl5pPr>
            <a:lvl6pPr marL="22860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6pPr>
            <a:lvl7pPr marL="27432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7pPr>
            <a:lvl8pPr marL="32004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8pPr>
            <a:lvl9pPr marL="3657600" algn="l" defTabSz="457200" rtl="0" eaLnBrk="1" latinLnBrk="0" hangingPunct="1">
              <a:defRPr kern="1200">
                <a:solidFill>
                  <a:schemeClr val="tx1"/>
                </a:solidFill>
                <a:latin typeface="Arial" pitchFamily="-83" charset="0"/>
                <a:ea typeface="ＭＳ Ｐゴシック" pitchFamily="-83" charset="-128"/>
                <a:cs typeface="ＭＳ Ｐゴシック" pitchFamily="-83" charset="-128"/>
              </a:defRPr>
            </a:lvl9pPr>
          </a:lstStyle>
          <a:p>
            <a:pPr>
              <a:defRPr/>
            </a:pPr>
            <a:r>
              <a:rPr lang="en-US" sz="1200" b="1" dirty="0" smtClean="0">
                <a:solidFill>
                  <a:schemeClr val="bg1"/>
                </a:solidFill>
                <a:latin typeface="+mn-lt"/>
              </a:rPr>
              <a:t>One</a:t>
            </a:r>
            <a:r>
              <a:rPr lang="en-US" sz="1200" b="1" baseline="0" dirty="0" smtClean="0">
                <a:solidFill>
                  <a:schemeClr val="bg1"/>
                </a:solidFill>
                <a:latin typeface="+mn-lt"/>
              </a:rPr>
              <a:t> Agency, One Team, One Direction</a:t>
            </a:r>
            <a:endParaRPr lang="en-US" sz="1200" b="1" dirty="0">
              <a:solidFill>
                <a:schemeClr val="bg1"/>
              </a:solidFill>
              <a:latin typeface="+mn-lt"/>
            </a:endParaRPr>
          </a:p>
        </p:txBody>
      </p:sp>
    </p:spTree>
    <p:extLst>
      <p:ext uri="{BB962C8B-B14F-4D97-AF65-F5344CB8AC3E}">
        <p14:creationId xmlns:p14="http://schemas.microsoft.com/office/powerpoint/2010/main" val="1265179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55" r:id="rId13"/>
  </p:sldLayoutIdLst>
  <p:hf hdr="0" ftr="0" dt="0"/>
  <p:txStyles>
    <p:titleStyle>
      <a:lvl1pPr algn="ctr" defTabSz="457200" rtl="0" eaLnBrk="1" fontAlgn="base" hangingPunct="1">
        <a:spcBef>
          <a:spcPct val="0"/>
        </a:spcBef>
        <a:spcAft>
          <a:spcPct val="0"/>
        </a:spcAft>
        <a:defRPr sz="4400" kern="1200">
          <a:solidFill>
            <a:schemeClr val="tx2"/>
          </a:solidFill>
          <a:latin typeface="+mj-lt"/>
          <a:ea typeface="+mj-ea"/>
          <a:cs typeface="+mj-cs"/>
        </a:defRPr>
      </a:lvl1pPr>
      <a:lvl2pPr algn="ctr" defTabSz="457200" rtl="0" eaLnBrk="1" fontAlgn="base" hangingPunct="1">
        <a:spcBef>
          <a:spcPct val="0"/>
        </a:spcBef>
        <a:spcAft>
          <a:spcPct val="0"/>
        </a:spcAft>
        <a:defRPr sz="4400">
          <a:solidFill>
            <a:schemeClr val="tx2"/>
          </a:solidFill>
          <a:latin typeface="Calibri" pitchFamily="34" charset="0"/>
        </a:defRPr>
      </a:lvl2pPr>
      <a:lvl3pPr algn="ctr" defTabSz="457200" rtl="0" eaLnBrk="1" fontAlgn="base" hangingPunct="1">
        <a:spcBef>
          <a:spcPct val="0"/>
        </a:spcBef>
        <a:spcAft>
          <a:spcPct val="0"/>
        </a:spcAft>
        <a:defRPr sz="4400">
          <a:solidFill>
            <a:schemeClr val="tx2"/>
          </a:solidFill>
          <a:latin typeface="Calibri" pitchFamily="34" charset="0"/>
        </a:defRPr>
      </a:lvl3pPr>
      <a:lvl4pPr algn="ctr" defTabSz="457200" rtl="0" eaLnBrk="1" fontAlgn="base" hangingPunct="1">
        <a:spcBef>
          <a:spcPct val="0"/>
        </a:spcBef>
        <a:spcAft>
          <a:spcPct val="0"/>
        </a:spcAft>
        <a:defRPr sz="4400">
          <a:solidFill>
            <a:schemeClr val="tx2"/>
          </a:solidFill>
          <a:latin typeface="Calibri" pitchFamily="34" charset="0"/>
        </a:defRPr>
      </a:lvl4pPr>
      <a:lvl5pPr algn="ctr" defTabSz="457200" rtl="0" eaLnBrk="1" fontAlgn="base" hangingPunct="1">
        <a:spcBef>
          <a:spcPct val="0"/>
        </a:spcBef>
        <a:spcAft>
          <a:spcPct val="0"/>
        </a:spcAft>
        <a:defRPr sz="4400">
          <a:solidFill>
            <a:schemeClr val="tx2"/>
          </a:solidFill>
          <a:latin typeface="Calibri" pitchFamily="34" charset="0"/>
        </a:defRPr>
      </a:lvl5pPr>
      <a:lvl6pPr marL="457200" algn="ctr" defTabSz="457200" rtl="0" eaLnBrk="1" fontAlgn="base" hangingPunct="1">
        <a:spcBef>
          <a:spcPct val="0"/>
        </a:spcBef>
        <a:spcAft>
          <a:spcPct val="0"/>
        </a:spcAft>
        <a:defRPr sz="4400">
          <a:solidFill>
            <a:schemeClr val="tx2"/>
          </a:solidFill>
          <a:latin typeface="Calibri" pitchFamily="34" charset="0"/>
        </a:defRPr>
      </a:lvl6pPr>
      <a:lvl7pPr marL="914400" algn="ctr" defTabSz="457200" rtl="0" eaLnBrk="1" fontAlgn="base" hangingPunct="1">
        <a:spcBef>
          <a:spcPct val="0"/>
        </a:spcBef>
        <a:spcAft>
          <a:spcPct val="0"/>
        </a:spcAft>
        <a:defRPr sz="4400">
          <a:solidFill>
            <a:schemeClr val="tx2"/>
          </a:solidFill>
          <a:latin typeface="Calibri" pitchFamily="34" charset="0"/>
        </a:defRPr>
      </a:lvl7pPr>
      <a:lvl8pPr marL="1371600" algn="ctr" defTabSz="457200" rtl="0" eaLnBrk="1" fontAlgn="base" hangingPunct="1">
        <a:spcBef>
          <a:spcPct val="0"/>
        </a:spcBef>
        <a:spcAft>
          <a:spcPct val="0"/>
        </a:spcAft>
        <a:defRPr sz="4400">
          <a:solidFill>
            <a:schemeClr val="tx2"/>
          </a:solidFill>
          <a:latin typeface="Calibri" pitchFamily="34" charset="0"/>
        </a:defRPr>
      </a:lvl8pPr>
      <a:lvl9pPr marL="1828800" algn="ctr" defTabSz="457200" rtl="0" eaLnBrk="1" fontAlgn="base" hangingPunct="1">
        <a:spcBef>
          <a:spcPct val="0"/>
        </a:spcBef>
        <a:spcAft>
          <a:spcPct val="0"/>
        </a:spcAft>
        <a:defRPr sz="4400">
          <a:solidFill>
            <a:schemeClr val="tx2"/>
          </a:solidFill>
          <a:latin typeface="Calibri" pitchFamily="34" charset="0"/>
        </a:defRPr>
      </a:lvl9pPr>
    </p:titleStyle>
    <p:bodyStyle>
      <a:lvl1pPr marL="342900" indent="-342900" algn="l" defTabSz="457200" rtl="0" eaLnBrk="1" fontAlgn="base" hangingPunct="1">
        <a:spcBef>
          <a:spcPct val="20000"/>
        </a:spcBef>
        <a:spcAft>
          <a:spcPct val="0"/>
        </a:spcAft>
        <a:buSzPct val="75000"/>
        <a:buBlip>
          <a:blip r:embed="rId16"/>
        </a:buBlip>
        <a:defRPr sz="3200" kern="1200">
          <a:solidFill>
            <a:schemeClr val="tx2"/>
          </a:solidFill>
          <a:latin typeface="+mn-lt"/>
          <a:ea typeface="+mn-ea"/>
          <a:cs typeface="+mn-cs"/>
        </a:defRPr>
      </a:lvl1pPr>
      <a:lvl2pPr marL="742950" indent="-285750" algn="l" defTabSz="457200" rtl="0" eaLnBrk="1" fontAlgn="base" hangingPunct="1">
        <a:spcBef>
          <a:spcPct val="20000"/>
        </a:spcBef>
        <a:spcAft>
          <a:spcPct val="0"/>
        </a:spcAft>
        <a:buSzPct val="75000"/>
        <a:buBlip>
          <a:blip r:embed="rId16"/>
        </a:buBlip>
        <a:defRPr sz="2800" kern="1200">
          <a:solidFill>
            <a:schemeClr val="tx2"/>
          </a:solidFill>
          <a:latin typeface="+mn-lt"/>
          <a:ea typeface="+mn-ea"/>
          <a:cs typeface="+mn-cs"/>
        </a:defRPr>
      </a:lvl2pPr>
      <a:lvl3pPr marL="1143000" indent="-228600" algn="l" defTabSz="457200" rtl="0" eaLnBrk="1" fontAlgn="base" hangingPunct="1">
        <a:spcBef>
          <a:spcPct val="20000"/>
        </a:spcBef>
        <a:spcAft>
          <a:spcPct val="0"/>
        </a:spcAft>
        <a:buSzPct val="75000"/>
        <a:buBlip>
          <a:blip r:embed="rId16"/>
        </a:buBlip>
        <a:defRPr sz="2400" kern="1200">
          <a:solidFill>
            <a:schemeClr val="tx2"/>
          </a:solidFill>
          <a:latin typeface="+mn-lt"/>
          <a:ea typeface="+mn-ea"/>
          <a:cs typeface="+mn-cs"/>
        </a:defRPr>
      </a:lvl3pPr>
      <a:lvl4pPr marL="16002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4pPr>
      <a:lvl5pPr marL="2057400" indent="-228600" algn="l" defTabSz="457200" rtl="0" eaLnBrk="1" fontAlgn="base" hangingPunct="1">
        <a:spcBef>
          <a:spcPct val="20000"/>
        </a:spcBef>
        <a:spcAft>
          <a:spcPct val="0"/>
        </a:spcAft>
        <a:buSzPct val="75000"/>
        <a:buBlip>
          <a:blip r:embed="rId16"/>
        </a:buBlip>
        <a:defRPr sz="2000" kern="1200">
          <a:solidFill>
            <a:schemeClr val="tx2"/>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ctrTitle"/>
          </p:nvPr>
        </p:nvSpPr>
        <p:spPr>
          <a:xfrm>
            <a:off x="685800" y="1508256"/>
            <a:ext cx="7772400" cy="1470025"/>
          </a:xfrm>
        </p:spPr>
        <p:txBody>
          <a:bodyPr/>
          <a:lstStyle/>
          <a:p>
            <a:r>
              <a:rPr lang="en-US" b="1" dirty="0" smtClean="0">
                <a:latin typeface="Arial" panose="020B0604020202020204" pitchFamily="34" charset="0"/>
                <a:cs typeface="Arial" panose="020B0604020202020204" pitchFamily="34" charset="0"/>
              </a:rPr>
              <a:t>Provisional Billing Rates</a:t>
            </a:r>
          </a:p>
        </p:txBody>
      </p:sp>
      <p:sp>
        <p:nvSpPr>
          <p:cNvPr id="4" name="Slide Number Placeholder 3"/>
          <p:cNvSpPr>
            <a:spLocks noGrp="1"/>
          </p:cNvSpPr>
          <p:nvPr>
            <p:ph type="sldNum" sz="quarter" idx="10"/>
          </p:nvPr>
        </p:nvSpPr>
        <p:spPr/>
        <p:txBody>
          <a:bodyPr/>
          <a:lstStyle/>
          <a:p>
            <a:r>
              <a:rPr lang="en-US" dirty="0" smtClean="0"/>
              <a:t>Page | </a:t>
            </a:r>
            <a:fld id="{BC79CCBE-52D1-E04C-B564-6DE01C585E81}" type="slidenum">
              <a:rPr lang="en-US" smtClean="0"/>
              <a:pPr/>
              <a:t>1</a:t>
            </a:fld>
            <a:endParaRPr lang="en-US" dirty="0"/>
          </a:p>
        </p:txBody>
      </p:sp>
      <p:sp>
        <p:nvSpPr>
          <p:cNvPr id="7" name="Subtitle 2"/>
          <p:cNvSpPr txBox="1">
            <a:spLocks/>
          </p:cNvSpPr>
          <p:nvPr/>
        </p:nvSpPr>
        <p:spPr bwMode="auto">
          <a:xfrm>
            <a:off x="1503802" y="3827925"/>
            <a:ext cx="6400800" cy="734648"/>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Autofit/>
          </a:bodyPr>
          <a:lstStyle>
            <a:lvl1pPr marL="0" indent="0" algn="ctr" defTabSz="457200" rtl="0" eaLnBrk="1" fontAlgn="base" hangingPunct="1">
              <a:spcBef>
                <a:spcPct val="20000"/>
              </a:spcBef>
              <a:spcAft>
                <a:spcPct val="0"/>
              </a:spcAft>
              <a:buSzPct val="75000"/>
              <a:buNone/>
              <a:defRPr sz="3200" kern="1200">
                <a:solidFill>
                  <a:schemeClr val="tx1">
                    <a:tint val="75000"/>
                  </a:schemeClr>
                </a:solidFill>
                <a:latin typeface="Arial"/>
                <a:ea typeface="ＭＳ Ｐゴシック" pitchFamily="-83" charset="-128"/>
                <a:cs typeface="ＭＳ Ｐゴシック" pitchFamily="-83" charset="-128"/>
              </a:defRPr>
            </a:lvl1pPr>
            <a:lvl2pPr marL="457200" indent="0" algn="ctr" defTabSz="457200" rtl="0" eaLnBrk="1" fontAlgn="base" hangingPunct="1">
              <a:spcBef>
                <a:spcPct val="20000"/>
              </a:spcBef>
              <a:spcAft>
                <a:spcPct val="0"/>
              </a:spcAft>
              <a:buSzPct val="75000"/>
              <a:buNone/>
              <a:defRPr sz="2800" kern="1200">
                <a:solidFill>
                  <a:schemeClr val="tx1">
                    <a:tint val="75000"/>
                  </a:schemeClr>
                </a:solidFill>
                <a:latin typeface="Arial"/>
                <a:ea typeface="ＭＳ Ｐゴシック" pitchFamily="-83" charset="-128"/>
                <a:cs typeface="+mn-cs"/>
              </a:defRPr>
            </a:lvl2pPr>
            <a:lvl3pPr marL="914400" indent="0" algn="ctr" defTabSz="457200" rtl="0" eaLnBrk="1" fontAlgn="base" hangingPunct="1">
              <a:spcBef>
                <a:spcPct val="20000"/>
              </a:spcBef>
              <a:spcAft>
                <a:spcPct val="0"/>
              </a:spcAft>
              <a:buSzPct val="75000"/>
              <a:buNone/>
              <a:defRPr sz="2400" kern="1200">
                <a:solidFill>
                  <a:schemeClr val="tx1">
                    <a:tint val="75000"/>
                  </a:schemeClr>
                </a:solidFill>
                <a:latin typeface="Arial"/>
                <a:ea typeface="ＭＳ Ｐゴシック" pitchFamily="-83" charset="-128"/>
                <a:cs typeface="+mn-cs"/>
              </a:defRPr>
            </a:lvl3pPr>
            <a:lvl4pPr marL="1371600" indent="0" algn="ctr" defTabSz="457200" rtl="0" eaLnBrk="1" fontAlgn="base" hangingPunct="1">
              <a:spcBef>
                <a:spcPct val="20000"/>
              </a:spcBef>
              <a:spcAft>
                <a:spcPct val="0"/>
              </a:spcAft>
              <a:buSzPct val="75000"/>
              <a:buNone/>
              <a:defRPr sz="2000" kern="1200">
                <a:solidFill>
                  <a:schemeClr val="tx1">
                    <a:tint val="75000"/>
                  </a:schemeClr>
                </a:solidFill>
                <a:latin typeface="Arial"/>
                <a:ea typeface="ＭＳ Ｐゴシック" pitchFamily="-83" charset="-128"/>
                <a:cs typeface="+mn-cs"/>
              </a:defRPr>
            </a:lvl4pPr>
            <a:lvl5pPr marL="1828800" indent="0" algn="ctr" defTabSz="457200" rtl="0" eaLnBrk="1" fontAlgn="base" hangingPunct="1">
              <a:spcBef>
                <a:spcPct val="20000"/>
              </a:spcBef>
              <a:spcAft>
                <a:spcPct val="0"/>
              </a:spcAft>
              <a:buSzPct val="75000"/>
              <a:buNone/>
              <a:defRPr sz="2000" kern="1200">
                <a:solidFill>
                  <a:schemeClr val="tx1">
                    <a:tint val="75000"/>
                  </a:schemeClr>
                </a:solidFill>
                <a:latin typeface="Arial"/>
                <a:ea typeface="ＭＳ Ｐゴシック" pitchFamily="-83"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fontAlgn="auto">
              <a:spcAft>
                <a:spcPts val="0"/>
              </a:spcAft>
              <a:defRPr/>
            </a:pPr>
            <a:r>
              <a:rPr lang="en-US" sz="1800" dirty="0" smtClean="0">
                <a:solidFill>
                  <a:schemeClr val="tx1"/>
                </a:solidFill>
              </a:rPr>
              <a:t>Further information is available in the</a:t>
            </a:r>
          </a:p>
          <a:p>
            <a:pPr fontAlgn="auto">
              <a:spcAft>
                <a:spcPts val="0"/>
              </a:spcAft>
              <a:defRPr/>
            </a:pPr>
            <a:r>
              <a:rPr lang="en-US" sz="1800" dirty="0" smtClean="0">
                <a:solidFill>
                  <a:schemeClr val="tx1"/>
                </a:solidFill>
              </a:rPr>
              <a:t>Information for Contractors Manual under Enclosure 5</a:t>
            </a:r>
            <a:endParaRPr lang="en-US" sz="1800" dirty="0" smtClean="0">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Common Deficiencies</a:t>
            </a:r>
          </a:p>
        </p:txBody>
      </p:sp>
      <p:sp>
        <p:nvSpPr>
          <p:cNvPr id="6" name="Content Placeholder 2"/>
          <p:cNvSpPr>
            <a:spLocks noGrp="1"/>
          </p:cNvSpPr>
          <p:nvPr>
            <p:ph idx="1"/>
          </p:nvPr>
        </p:nvSpPr>
        <p:spPr>
          <a:xfrm>
            <a:off x="357809" y="1484244"/>
            <a:ext cx="8328991" cy="4641920"/>
          </a:xfrm>
        </p:spPr>
        <p:txBody>
          <a:bodyPr>
            <a:noAutofit/>
          </a:bodyPr>
          <a:lstStyle/>
          <a:p>
            <a:pPr>
              <a:lnSpc>
                <a:spcPct val="90000"/>
              </a:lnSpc>
            </a:pPr>
            <a:r>
              <a:rPr lang="en-US" dirty="0" smtClean="0">
                <a:latin typeface="Arial" panose="020B0604020202020204" pitchFamily="34" charset="0"/>
                <a:cs typeface="Arial" panose="020B0604020202020204" pitchFamily="34" charset="0"/>
              </a:rPr>
              <a:t>Failure to remove unallowable costs from the billing rate projections.</a:t>
            </a:r>
            <a:endParaRPr lang="en-US" strike="sngStrike" dirty="0" smtClean="0">
              <a:latin typeface="Arial" panose="020B0604020202020204" pitchFamily="34" charset="0"/>
              <a:cs typeface="Arial" panose="020B0604020202020204" pitchFamily="34" charset="0"/>
            </a:endParaRPr>
          </a:p>
          <a:p>
            <a:pPr>
              <a:lnSpc>
                <a:spcPct val="90000"/>
              </a:lnSpc>
              <a:spcBef>
                <a:spcPts val="3000"/>
              </a:spcBef>
            </a:pPr>
            <a:r>
              <a:rPr lang="en-US" dirty="0" smtClean="0">
                <a:latin typeface="Arial" panose="020B0604020202020204" pitchFamily="34" charset="0"/>
                <a:cs typeface="Arial" panose="020B0604020202020204" pitchFamily="34" charset="0"/>
              </a:rPr>
              <a:t>Failure to adjust provisional billing rates based on actual experience:</a:t>
            </a:r>
          </a:p>
          <a:p>
            <a:pPr lvl="1">
              <a:lnSpc>
                <a:spcPct val="90000"/>
              </a:lnSpc>
              <a:spcBef>
                <a:spcPts val="1200"/>
              </a:spcBef>
            </a:pPr>
            <a:r>
              <a:rPr lang="en-US" dirty="0" smtClean="0">
                <a:latin typeface="Arial" panose="020B0604020202020204" pitchFamily="34" charset="0"/>
                <a:cs typeface="Arial" panose="020B0604020202020204" pitchFamily="34" charset="0"/>
              </a:rPr>
              <a:t>Before year end, if there are known or reasonably anticipated significant variances.</a:t>
            </a:r>
          </a:p>
          <a:p>
            <a:pPr lvl="1">
              <a:lnSpc>
                <a:spcPct val="90000"/>
              </a:lnSpc>
              <a:spcBef>
                <a:spcPts val="1200"/>
              </a:spcBef>
            </a:pPr>
            <a:r>
              <a:rPr lang="en-US" dirty="0" smtClean="0">
                <a:latin typeface="Arial" panose="020B0604020202020204" pitchFamily="34" charset="0"/>
                <a:cs typeface="Arial" panose="020B0604020202020204" pitchFamily="34" charset="0"/>
              </a:rPr>
              <a:t>After year end once actual rates, net of unallowable expenses, are calculated.</a:t>
            </a:r>
            <a:endParaRPr lang="en-US" strike="sngStrike"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10</a:t>
            </a:fld>
            <a:endParaRPr lang="en-US" dirty="0"/>
          </a:p>
        </p:txBody>
      </p:sp>
    </p:spTree>
    <p:extLst>
      <p:ext uri="{BB962C8B-B14F-4D97-AF65-F5344CB8AC3E}">
        <p14:creationId xmlns:p14="http://schemas.microsoft.com/office/powerpoint/2010/main" val="3103945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Frequently Asked Questions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569975"/>
            <a:ext cx="8229600" cy="4443550"/>
          </a:xfrm>
        </p:spPr>
        <p:txBody>
          <a:bodyPr>
            <a:normAutofit/>
          </a:bodyPr>
          <a:lstStyle/>
          <a:p>
            <a:pPr>
              <a:lnSpc>
                <a:spcPct val="90000"/>
              </a:lnSpc>
              <a:spcBef>
                <a:spcPts val="1200"/>
              </a:spcBef>
            </a:pPr>
            <a:r>
              <a:rPr lang="en-US" dirty="0" smtClean="0">
                <a:latin typeface="Arial" panose="020B0604020202020204" pitchFamily="34" charset="0"/>
                <a:cs typeface="Arial" panose="020B0604020202020204" pitchFamily="34" charset="0"/>
              </a:rPr>
              <a:t>Do </a:t>
            </a:r>
            <a:r>
              <a:rPr lang="en-US" dirty="0">
                <a:latin typeface="Arial" panose="020B0604020202020204" pitchFamily="34" charset="0"/>
                <a:cs typeface="Arial" panose="020B0604020202020204" pitchFamily="34" charset="0"/>
              </a:rPr>
              <a:t>I submit the Provisional Billing Rate Proposal to the ACO or DCAA Office?</a:t>
            </a:r>
          </a:p>
          <a:p>
            <a:pPr lvl="1">
              <a:lnSpc>
                <a:spcPct val="90000"/>
              </a:lnSpc>
              <a:spcBef>
                <a:spcPts val="1800"/>
              </a:spcBef>
            </a:pPr>
            <a:r>
              <a:rPr lang="en-US" dirty="0" smtClean="0">
                <a:latin typeface="Arial" panose="020B0604020202020204" pitchFamily="34" charset="0"/>
                <a:cs typeface="Arial" panose="020B0604020202020204" pitchFamily="34" charset="0"/>
              </a:rPr>
              <a:t>FAR 42.704 indicates the office responsible for final indirect cost rates also establishes provisional billing rates.</a:t>
            </a:r>
          </a:p>
          <a:p>
            <a:pPr lvl="1">
              <a:lnSpc>
                <a:spcPct val="90000"/>
              </a:lnSpc>
              <a:spcBef>
                <a:spcPts val="1200"/>
              </a:spcBef>
            </a:pPr>
            <a:r>
              <a:rPr lang="en-US" dirty="0" smtClean="0">
                <a:latin typeface="Arial" panose="020B0604020202020204" pitchFamily="34" charset="0"/>
                <a:cs typeface="Arial" panose="020B0604020202020204" pitchFamily="34" charset="0"/>
              </a:rPr>
              <a:t>If final rates are ACO determined, submit to that office.</a:t>
            </a:r>
          </a:p>
          <a:p>
            <a:pPr lvl="1">
              <a:lnSpc>
                <a:spcPct val="90000"/>
              </a:lnSpc>
              <a:spcBef>
                <a:spcPts val="1200"/>
              </a:spcBef>
            </a:pPr>
            <a:r>
              <a:rPr lang="en-US" dirty="0" smtClean="0">
                <a:latin typeface="Arial" panose="020B0604020202020204" pitchFamily="34" charset="0"/>
                <a:cs typeface="Arial" panose="020B0604020202020204" pitchFamily="34" charset="0"/>
              </a:rPr>
              <a:t>If final rates are audit determined, submit to local DCAA Office.</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11</a:t>
            </a:fld>
            <a:endParaRPr lang="en-US" dirty="0"/>
          </a:p>
        </p:txBody>
      </p:sp>
    </p:spTree>
    <p:extLst>
      <p:ext uri="{BB962C8B-B14F-4D97-AF65-F5344CB8AC3E}">
        <p14:creationId xmlns:p14="http://schemas.microsoft.com/office/powerpoint/2010/main" val="2701265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Frequently Asked Questions</a:t>
            </a:r>
            <a:endParaRPr lang="en-US" b="1"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238539" y="1484244"/>
            <a:ext cx="8448261" cy="4798222"/>
          </a:xfrm>
        </p:spPr>
        <p:txBody>
          <a:bodyPr>
            <a:normAutofit lnSpcReduction="10000"/>
          </a:bodyPr>
          <a:lstStyle/>
          <a:p>
            <a:r>
              <a:rPr lang="en-US" sz="2800" dirty="0" smtClean="0">
                <a:latin typeface="Arial" panose="020B0604020202020204" pitchFamily="34" charset="0"/>
                <a:cs typeface="Arial" panose="020B0604020202020204" pitchFamily="34" charset="0"/>
              </a:rPr>
              <a:t>Can </a:t>
            </a:r>
            <a:r>
              <a:rPr lang="en-US" sz="2800" smtClean="0">
                <a:latin typeface="Arial" panose="020B0604020202020204" pitchFamily="34" charset="0"/>
                <a:cs typeface="Arial" panose="020B0604020202020204" pitchFamily="34" charset="0"/>
              </a:rPr>
              <a:t>I just </a:t>
            </a:r>
            <a:r>
              <a:rPr lang="en-US" sz="2800" dirty="0" smtClean="0">
                <a:latin typeface="Arial" panose="020B0604020202020204" pitchFamily="34" charset="0"/>
                <a:cs typeface="Arial" panose="020B0604020202020204" pitchFamily="34" charset="0"/>
              </a:rPr>
              <a:t>use the most recent FY ended rates for provisional billing purposes?</a:t>
            </a:r>
          </a:p>
          <a:p>
            <a:pPr lvl="1"/>
            <a:r>
              <a:rPr lang="en-US" sz="2100" dirty="0" smtClean="0">
                <a:latin typeface="Arial" panose="020B0604020202020204" pitchFamily="34" charset="0"/>
                <a:cs typeface="Arial" panose="020B0604020202020204" pitchFamily="34" charset="0"/>
              </a:rPr>
              <a:t>No.  However, the responsible official may establish the billing rates based on prior year history less unallowable costs. </a:t>
            </a:r>
            <a:endParaRPr lang="en-US" sz="2100" strike="sngStrike" dirty="0" smtClean="0">
              <a:latin typeface="Arial" panose="020B0604020202020204" pitchFamily="34" charset="0"/>
              <a:cs typeface="Arial" panose="020B0604020202020204" pitchFamily="34" charset="0"/>
            </a:endParaRPr>
          </a:p>
          <a:p>
            <a:pPr lvl="1"/>
            <a:r>
              <a:rPr lang="en-US" sz="2100" dirty="0" smtClean="0">
                <a:latin typeface="Arial" panose="020B0604020202020204" pitchFamily="34" charset="0"/>
                <a:cs typeface="Arial" panose="020B0604020202020204" pitchFamily="34" charset="0"/>
              </a:rPr>
              <a:t>If budgetary data is available, your proposed billing rates may be based on the budget less the estimated unallowable costs.</a:t>
            </a:r>
          </a:p>
          <a:p>
            <a:pPr>
              <a:spcBef>
                <a:spcPts val="2400"/>
              </a:spcBef>
            </a:pPr>
            <a:r>
              <a:rPr lang="en-US" sz="2800" dirty="0" smtClean="0">
                <a:latin typeface="Arial" panose="020B0604020202020204" pitchFamily="34" charset="0"/>
                <a:cs typeface="Arial" panose="020B0604020202020204" pitchFamily="34" charset="0"/>
              </a:rPr>
              <a:t>Once provisional billing rates are established with DCAA or the ACO, do I need to submit proposed changes based on new information?</a:t>
            </a:r>
          </a:p>
          <a:p>
            <a:pPr lvl="1"/>
            <a:r>
              <a:rPr lang="en-US" sz="2100" dirty="0" smtClean="0">
                <a:latin typeface="Arial" panose="020B0604020202020204" pitchFamily="34" charset="0"/>
                <a:cs typeface="Arial" panose="020B0604020202020204" pitchFamily="34" charset="0"/>
              </a:rPr>
              <a:t>YES. The contractor should submit new proposed billing rates when known or reasonably anticipated significant variances have occurred.</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12</a:t>
            </a:fld>
            <a:endParaRPr lang="en-US" dirty="0"/>
          </a:p>
        </p:txBody>
      </p:sp>
    </p:spTree>
    <p:extLst>
      <p:ext uri="{BB962C8B-B14F-4D97-AF65-F5344CB8AC3E}">
        <p14:creationId xmlns:p14="http://schemas.microsoft.com/office/powerpoint/2010/main" val="2591805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Questions/Comments</a:t>
            </a:r>
            <a:endParaRPr lang="en-US"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05781"/>
            <a:ext cx="8229600" cy="4114800"/>
          </a:xfrm>
        </p:spPr>
      </p:pic>
      <p:sp>
        <p:nvSpPr>
          <p:cNvPr id="4" name="Slide Number Placeholder 3"/>
          <p:cNvSpPr>
            <a:spLocks noGrp="1"/>
          </p:cNvSpPr>
          <p:nvPr>
            <p:ph type="sldNum" sz="quarter" idx="10"/>
          </p:nvPr>
        </p:nvSpPr>
        <p:spPr/>
        <p:txBody>
          <a:bodyPr/>
          <a:lstStyle/>
          <a:p>
            <a:pPr>
              <a:defRPr/>
            </a:pPr>
            <a:r>
              <a:rPr lang="en-US" smtClean="0"/>
              <a:t>Page | </a:t>
            </a:r>
            <a:fld id="{E1F5AE95-29B5-4662-A84C-BBC99D2A4CE3}" type="slidenum">
              <a:rPr lang="en-US" smtClean="0"/>
              <a:pPr>
                <a:defRPr/>
              </a:pPr>
              <a:t>13</a:t>
            </a:fld>
            <a:endParaRPr lang="en-US"/>
          </a:p>
        </p:txBody>
      </p:sp>
    </p:spTree>
    <p:extLst>
      <p:ext uri="{BB962C8B-B14F-4D97-AF65-F5344CB8AC3E}">
        <p14:creationId xmlns:p14="http://schemas.microsoft.com/office/powerpoint/2010/main" val="1442120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Provisional Billing Rates</a:t>
            </a:r>
          </a:p>
        </p:txBody>
      </p:sp>
      <p:sp>
        <p:nvSpPr>
          <p:cNvPr id="5" name="Content Placeholder 2"/>
          <p:cNvSpPr>
            <a:spLocks noGrp="1"/>
          </p:cNvSpPr>
          <p:nvPr>
            <p:ph idx="1"/>
          </p:nvPr>
        </p:nvSpPr>
        <p:spPr>
          <a:xfrm>
            <a:off x="457199" y="1457740"/>
            <a:ext cx="8541833" cy="4668424"/>
          </a:xfrm>
        </p:spPr>
        <p:txBody>
          <a:bodyPr>
            <a:noAutofit/>
          </a:bodyPr>
          <a:lstStyle/>
          <a:p>
            <a:pPr>
              <a:spcBef>
                <a:spcPts val="800"/>
              </a:spcBef>
            </a:pPr>
            <a:r>
              <a:rPr lang="en-US" dirty="0" smtClean="0">
                <a:latin typeface="Arial" panose="020B0604020202020204" pitchFamily="34" charset="0"/>
                <a:cs typeface="Arial" panose="020B0604020202020204" pitchFamily="34" charset="0"/>
              </a:rPr>
              <a:t>Purpose of Provisional Billing Rates (PBRs)</a:t>
            </a:r>
          </a:p>
          <a:p>
            <a:pPr>
              <a:spcBef>
                <a:spcPts val="800"/>
              </a:spcBef>
            </a:pPr>
            <a:r>
              <a:rPr lang="en-US" dirty="0" smtClean="0">
                <a:latin typeface="Arial" panose="020B0604020202020204" pitchFamily="34" charset="0"/>
                <a:cs typeface="Arial" panose="020B0604020202020204" pitchFamily="34" charset="0"/>
              </a:rPr>
              <a:t>Procedures for </a:t>
            </a:r>
            <a:r>
              <a:rPr lang="en-US" dirty="0">
                <a:latin typeface="Arial" panose="020B0604020202020204" pitchFamily="34" charset="0"/>
                <a:cs typeface="Arial" panose="020B0604020202020204" pitchFamily="34" charset="0"/>
              </a:rPr>
              <a:t>e</a:t>
            </a:r>
            <a:r>
              <a:rPr lang="en-US" dirty="0" smtClean="0">
                <a:latin typeface="Arial" panose="020B0604020202020204" pitchFamily="34" charset="0"/>
                <a:cs typeface="Arial" panose="020B0604020202020204" pitchFamily="34" charset="0"/>
              </a:rPr>
              <a:t>stablishing PBRs</a:t>
            </a:r>
          </a:p>
          <a:p>
            <a:pPr>
              <a:spcBef>
                <a:spcPts val="800"/>
              </a:spcBef>
            </a:pPr>
            <a:r>
              <a:rPr lang="en-US" dirty="0" smtClean="0">
                <a:latin typeface="Arial" panose="020B0604020202020204" pitchFamily="34" charset="0"/>
                <a:cs typeface="Arial" panose="020B0604020202020204" pitchFamily="34" charset="0"/>
              </a:rPr>
              <a:t>When should we submit?</a:t>
            </a:r>
          </a:p>
          <a:p>
            <a:pPr>
              <a:spcBef>
                <a:spcPts val="800"/>
              </a:spcBef>
            </a:pPr>
            <a:r>
              <a:rPr lang="en-US" dirty="0" smtClean="0">
                <a:latin typeface="Arial" panose="020B0604020202020204" pitchFamily="34" charset="0"/>
                <a:cs typeface="Arial" panose="020B0604020202020204" pitchFamily="34" charset="0"/>
              </a:rPr>
              <a:t>What information should we provide?</a:t>
            </a:r>
          </a:p>
          <a:p>
            <a:pPr>
              <a:spcBef>
                <a:spcPts val="800"/>
              </a:spcBef>
            </a:pPr>
            <a:r>
              <a:rPr lang="en-US" dirty="0" smtClean="0">
                <a:latin typeface="Arial" panose="020B0604020202020204" pitchFamily="34" charset="0"/>
                <a:cs typeface="Arial" panose="020B0604020202020204" pitchFamily="34" charset="0"/>
              </a:rPr>
              <a:t>DCAA review</a:t>
            </a:r>
          </a:p>
          <a:p>
            <a:pPr>
              <a:spcBef>
                <a:spcPts val="800"/>
              </a:spcBef>
            </a:pPr>
            <a:r>
              <a:rPr lang="en-US" dirty="0" smtClean="0">
                <a:latin typeface="Arial" panose="020B0604020202020204" pitchFamily="34" charset="0"/>
                <a:cs typeface="Arial" panose="020B0604020202020204" pitchFamily="34" charset="0"/>
              </a:rPr>
              <a:t>Monitoring</a:t>
            </a:r>
          </a:p>
          <a:p>
            <a:pPr>
              <a:spcBef>
                <a:spcPts val="800"/>
              </a:spcBef>
            </a:pPr>
            <a:r>
              <a:rPr lang="en-US" dirty="0" smtClean="0">
                <a:latin typeface="Arial" panose="020B0604020202020204" pitchFamily="34" charset="0"/>
                <a:cs typeface="Arial" panose="020B0604020202020204" pitchFamily="34" charset="0"/>
              </a:rPr>
              <a:t>Common deficiencies</a:t>
            </a:r>
          </a:p>
          <a:p>
            <a:pPr>
              <a:spcBef>
                <a:spcPts val="800"/>
              </a:spcBef>
            </a:pPr>
            <a:r>
              <a:rPr lang="en-US" dirty="0" smtClean="0">
                <a:latin typeface="Arial" panose="020B0604020202020204" pitchFamily="34" charset="0"/>
                <a:cs typeface="Arial" panose="020B0604020202020204" pitchFamily="34" charset="0"/>
              </a:rPr>
              <a:t>Frequently asked questions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2</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Purpose of PBRs</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331304" y="1406880"/>
            <a:ext cx="8355496" cy="4856762"/>
          </a:xfrm>
        </p:spPr>
        <p:txBody>
          <a:bodyPr/>
          <a:lstStyle/>
          <a:p>
            <a:pPr>
              <a:lnSpc>
                <a:spcPct val="90000"/>
              </a:lnSpc>
              <a:spcBef>
                <a:spcPts val="1200"/>
              </a:spcBef>
            </a:pPr>
            <a:r>
              <a:rPr lang="en-US" sz="2000" dirty="0" smtClean="0">
                <a:latin typeface="Arial" panose="020B0604020202020204" pitchFamily="34" charset="0"/>
                <a:cs typeface="Arial" panose="020B0604020202020204" pitchFamily="34" charset="0"/>
              </a:rPr>
              <a:t>One criterion for an adequate accounting system is that it provide for billings that can be reconciled to the cost accounts for both current and cumulative amounts claimed and comply with contract terms. Interim payments on cost-type contracts are allowed as specified in the contract provisions.</a:t>
            </a:r>
          </a:p>
          <a:p>
            <a:pPr>
              <a:lnSpc>
                <a:spcPct val="90000"/>
              </a:lnSpc>
              <a:spcBef>
                <a:spcPts val="1200"/>
              </a:spcBef>
            </a:pPr>
            <a:r>
              <a:rPr lang="en-US" sz="2000" dirty="0" smtClean="0">
                <a:latin typeface="Arial" panose="020B0604020202020204" pitchFamily="34" charset="0"/>
                <a:cs typeface="Arial" panose="020B0604020202020204" pitchFamily="34" charset="0"/>
              </a:rPr>
              <a:t>Reimbursement of indirect costs in these interim payments is generally made through provisional billing rates.</a:t>
            </a:r>
          </a:p>
          <a:p>
            <a:pPr>
              <a:lnSpc>
                <a:spcPct val="90000"/>
              </a:lnSpc>
              <a:spcBef>
                <a:spcPts val="1200"/>
              </a:spcBef>
            </a:pPr>
            <a:r>
              <a:rPr lang="en-US" sz="2000" dirty="0" smtClean="0">
                <a:latin typeface="Arial" panose="020B0604020202020204" pitchFamily="34" charset="0"/>
                <a:cs typeface="Arial" panose="020B0604020202020204" pitchFamily="34" charset="0"/>
              </a:rPr>
              <a:t>Provisional Billing Rates are established to approximate the contractor’s final year-end rates, as adjusted for any unallowable costs.</a:t>
            </a:r>
          </a:p>
          <a:p>
            <a:pPr>
              <a:lnSpc>
                <a:spcPct val="90000"/>
              </a:lnSpc>
              <a:spcBef>
                <a:spcPts val="1200"/>
              </a:spcBef>
            </a:pPr>
            <a:r>
              <a:rPr lang="en-US" sz="2000" dirty="0" smtClean="0">
                <a:latin typeface="Arial" panose="020B0604020202020204" pitchFamily="34" charset="0"/>
                <a:cs typeface="Arial" panose="020B0604020202020204" pitchFamily="34" charset="0"/>
              </a:rPr>
              <a:t>Provisional Billing Rates are used for interim purposes until settlement is reached on the final indirect rates for the contractor’s fiscal year.</a:t>
            </a:r>
          </a:p>
          <a:p>
            <a:pPr>
              <a:lnSpc>
                <a:spcPct val="90000"/>
              </a:lnSpc>
              <a:spcBef>
                <a:spcPts val="1200"/>
              </a:spcBef>
            </a:pPr>
            <a:r>
              <a:rPr lang="en-US" sz="2000" dirty="0" smtClean="0">
                <a:latin typeface="Arial" panose="020B0604020202020204" pitchFamily="34" charset="0"/>
                <a:cs typeface="Arial" panose="020B0604020202020204" pitchFamily="34" charset="0"/>
              </a:rPr>
              <a:t>FAR 42.704 - Billing Rates - provides procedures and guidance for establishing PBRs.</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3</a:t>
            </a:fld>
            <a:endParaRPr lang="en-US" dirty="0"/>
          </a:p>
        </p:txBody>
      </p:sp>
    </p:spTree>
    <p:extLst>
      <p:ext uri="{BB962C8B-B14F-4D97-AF65-F5344CB8AC3E}">
        <p14:creationId xmlns:p14="http://schemas.microsoft.com/office/powerpoint/2010/main" val="37764579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normAutofit/>
          </a:bodyPr>
          <a:lstStyle/>
          <a:p>
            <a:r>
              <a:rPr lang="en-US" sz="3200" b="1" dirty="0" smtClean="0">
                <a:latin typeface="Arial" panose="020B0604020202020204" pitchFamily="34" charset="0"/>
                <a:cs typeface="Arial" panose="020B0604020202020204" pitchFamily="34" charset="0"/>
              </a:rPr>
              <a:t>Procedures for Establishing Billing Rates</a:t>
            </a:r>
            <a:endParaRPr lang="en-US" sz="3200"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258645"/>
            <a:ext cx="8229600" cy="4916245"/>
          </a:xfrm>
        </p:spPr>
        <p:txBody>
          <a:bodyPr/>
          <a:lstStyle/>
          <a:p>
            <a:pPr marL="0" indent="0" algn="ctr">
              <a:spcAft>
                <a:spcPts val="600"/>
              </a:spcAft>
              <a:buNone/>
            </a:pPr>
            <a:r>
              <a:rPr lang="en-US" dirty="0">
                <a:latin typeface="Arial" panose="020B0604020202020204" pitchFamily="34" charset="0"/>
                <a:cs typeface="Arial" panose="020B0604020202020204" pitchFamily="34" charset="0"/>
              </a:rPr>
              <a:t>FAR 42.704(b)</a:t>
            </a:r>
          </a:p>
          <a:p>
            <a:pPr marL="0" indent="0">
              <a:lnSpc>
                <a:spcPct val="90000"/>
              </a:lnSpc>
              <a:spcBef>
                <a:spcPts val="600"/>
              </a:spcBef>
              <a:buNone/>
            </a:pPr>
            <a:r>
              <a:rPr lang="en-US" sz="2000" dirty="0" smtClean="0">
                <a:latin typeface="Arial" panose="020B0604020202020204" pitchFamily="34" charset="0"/>
                <a:cs typeface="Arial" panose="020B0604020202020204" pitchFamily="34" charset="0"/>
              </a:rPr>
              <a:t>The contracting officer or auditor shall establish PBRs on the basis of information resulting from recent review, previous rate audits or experience, or similar reliable data or experience of other contracting activities. </a:t>
            </a:r>
          </a:p>
          <a:p>
            <a:pPr>
              <a:lnSpc>
                <a:spcPct val="90000"/>
              </a:lnSpc>
              <a:spcBef>
                <a:spcPts val="1200"/>
              </a:spcBef>
            </a:pPr>
            <a:r>
              <a:rPr lang="en-US" sz="2000" dirty="0">
                <a:latin typeface="Arial" panose="020B0604020202020204" pitchFamily="34" charset="0"/>
                <a:cs typeface="Arial" panose="020B0604020202020204" pitchFamily="34" charset="0"/>
              </a:rPr>
              <a:t>When the contracting officer </a:t>
            </a:r>
            <a:r>
              <a:rPr lang="en-US" sz="2000" dirty="0" smtClean="0">
                <a:latin typeface="Arial" panose="020B0604020202020204" pitchFamily="34" charset="0"/>
                <a:cs typeface="Arial" panose="020B0604020202020204" pitchFamily="34" charset="0"/>
              </a:rPr>
              <a:t>or </a:t>
            </a:r>
            <a:r>
              <a:rPr lang="en-US" sz="2000" dirty="0">
                <a:latin typeface="Arial" panose="020B0604020202020204" pitchFamily="34" charset="0"/>
                <a:cs typeface="Arial" panose="020B0604020202020204" pitchFamily="34" charset="0"/>
              </a:rPr>
              <a:t>auditor determines that the </a:t>
            </a:r>
            <a:r>
              <a:rPr lang="en-US" sz="2000" dirty="0" smtClean="0">
                <a:latin typeface="Arial" panose="020B0604020202020204" pitchFamily="34" charset="0"/>
                <a:cs typeface="Arial" panose="020B0604020202020204" pitchFamily="34" charset="0"/>
              </a:rPr>
              <a:t>contract value does </a:t>
            </a:r>
            <a:r>
              <a:rPr lang="en-US" sz="2000" dirty="0">
                <a:latin typeface="Arial" panose="020B0604020202020204" pitchFamily="34" charset="0"/>
                <a:cs typeface="Arial" panose="020B0604020202020204" pitchFamily="34" charset="0"/>
              </a:rPr>
              <a:t>not warrant submission of a </a:t>
            </a:r>
            <a:r>
              <a:rPr lang="en-US" sz="2000" dirty="0" smtClean="0">
                <a:latin typeface="Arial" panose="020B0604020202020204" pitchFamily="34" charset="0"/>
                <a:cs typeface="Arial" panose="020B0604020202020204" pitchFamily="34" charset="0"/>
              </a:rPr>
              <a:t>billing </a:t>
            </a:r>
            <a:r>
              <a:rPr lang="en-US" sz="2000" dirty="0">
                <a:latin typeface="Arial" panose="020B0604020202020204" pitchFamily="34" charset="0"/>
                <a:cs typeface="Arial" panose="020B0604020202020204" pitchFamily="34" charset="0"/>
              </a:rPr>
              <a:t>rate proposal, </a:t>
            </a:r>
            <a:r>
              <a:rPr lang="en-US" sz="2000" dirty="0" smtClean="0">
                <a:latin typeface="Arial" panose="020B0604020202020204" pitchFamily="34" charset="0"/>
                <a:cs typeface="Arial" panose="020B0604020202020204" pitchFamily="34" charset="0"/>
              </a:rPr>
              <a:t>PBRs  </a:t>
            </a:r>
            <a:r>
              <a:rPr lang="en-US" sz="2000" dirty="0">
                <a:latin typeface="Arial" panose="020B0604020202020204" pitchFamily="34" charset="0"/>
                <a:cs typeface="Arial" panose="020B0604020202020204" pitchFamily="34" charset="0"/>
              </a:rPr>
              <a:t>may be established by making appropriate adjustments from the prior year’s indirect cost experience to eliminate unallowable and nonrecurring </a:t>
            </a:r>
            <a:r>
              <a:rPr lang="en-US" sz="2000" dirty="0" smtClean="0">
                <a:latin typeface="Arial" panose="020B0604020202020204" pitchFamily="34" charset="0"/>
                <a:cs typeface="Arial" panose="020B0604020202020204" pitchFamily="34" charset="0"/>
              </a:rPr>
              <a:t>costs.</a:t>
            </a:r>
          </a:p>
          <a:p>
            <a:pPr>
              <a:lnSpc>
                <a:spcPct val="90000"/>
              </a:lnSpc>
              <a:spcBef>
                <a:spcPts val="1200"/>
              </a:spcBef>
            </a:pPr>
            <a:r>
              <a:rPr lang="en-US" sz="2000" dirty="0" smtClean="0">
                <a:latin typeface="Arial" panose="020B0604020202020204" pitchFamily="34" charset="0"/>
                <a:cs typeface="Arial" panose="020B0604020202020204" pitchFamily="34" charset="0"/>
              </a:rPr>
              <a:t>Also, contractors may voluntarily submit a billing rate proposal to assist the responsible official in establishing rates. </a:t>
            </a:r>
            <a:r>
              <a:rPr lang="en-US" sz="2000" i="1" dirty="0" smtClean="0">
                <a:latin typeface="Arial" panose="020B0604020202020204" pitchFamily="34" charset="0"/>
                <a:cs typeface="Arial" panose="020B0604020202020204" pitchFamily="34" charset="0"/>
              </a:rPr>
              <a:t>(</a:t>
            </a:r>
            <a:r>
              <a:rPr lang="en-US" sz="2000" i="1" dirty="0">
                <a:latin typeface="Arial" panose="020B0604020202020204" pitchFamily="34" charset="0"/>
                <a:cs typeface="Arial" panose="020B0604020202020204" pitchFamily="34" charset="0"/>
              </a:rPr>
              <a:t>P</a:t>
            </a:r>
            <a:r>
              <a:rPr lang="en-US" sz="2000" i="1" dirty="0" smtClean="0">
                <a:latin typeface="Arial" panose="020B0604020202020204" pitchFamily="34" charset="0"/>
                <a:cs typeface="Arial" panose="020B0604020202020204" pitchFamily="34" charset="0"/>
              </a:rPr>
              <a:t>referred)</a:t>
            </a:r>
            <a:endParaRPr lang="en-US" sz="2000" dirty="0" smtClean="0">
              <a:latin typeface="Arial" panose="020B0604020202020204" pitchFamily="34" charset="0"/>
              <a:cs typeface="Arial" panose="020B0604020202020204" pitchFamily="34" charset="0"/>
            </a:endParaRPr>
          </a:p>
          <a:p>
            <a:pPr>
              <a:lnSpc>
                <a:spcPct val="90000"/>
              </a:lnSpc>
              <a:spcBef>
                <a:spcPts val="1200"/>
              </a:spcBef>
            </a:pPr>
            <a:r>
              <a:rPr lang="en-US" sz="2000" dirty="0" smtClean="0">
                <a:latin typeface="Arial" panose="020B0604020202020204" pitchFamily="34" charset="0"/>
                <a:cs typeface="Arial" panose="020B0604020202020204" pitchFamily="34" charset="0"/>
              </a:rPr>
              <a:t>It is important to discuss the requirements with the contracting officer or cognizant auditor.</a:t>
            </a:r>
            <a:endParaRPr lang="en-US" sz="2400" dirty="0" smtClean="0">
              <a:latin typeface="Arial" panose="020B0604020202020204" pitchFamily="34" charset="0"/>
              <a:cs typeface="Arial" panose="020B0604020202020204" pitchFamily="34" charset="0"/>
            </a:endParaRPr>
          </a:p>
          <a:p>
            <a:pPr eaLnBrk="1" hangingPunct="1">
              <a:lnSpc>
                <a:spcPct val="90000"/>
              </a:lnSpc>
              <a:defRPr/>
            </a:pPr>
            <a:endParaRPr lang="en-US" sz="2400" dirty="0" smtClean="0"/>
          </a:p>
          <a:p>
            <a:pPr marL="0" indent="0" eaLnBrk="1" hangingPunct="1">
              <a:lnSpc>
                <a:spcPct val="90000"/>
              </a:lnSpc>
              <a:buNone/>
              <a:defRPr/>
            </a:pPr>
            <a:endParaRPr lang="en-US" sz="2400" dirty="0" smtClean="0"/>
          </a:p>
          <a:p>
            <a:pPr>
              <a:buNone/>
            </a:pPr>
            <a:endParaRPr lang="en-US" dirty="0"/>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4</a:t>
            </a:fld>
            <a:endParaRPr lang="en-US" dirty="0"/>
          </a:p>
        </p:txBody>
      </p:sp>
    </p:spTree>
    <p:extLst>
      <p:ext uri="{BB962C8B-B14F-4D97-AF65-F5344CB8AC3E}">
        <p14:creationId xmlns:p14="http://schemas.microsoft.com/office/powerpoint/2010/main" val="3493355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2267"/>
            <a:ext cx="8229600" cy="1143000"/>
          </a:xfrm>
        </p:spPr>
        <p:txBody>
          <a:bodyPr/>
          <a:lstStyle/>
          <a:p>
            <a:r>
              <a:rPr lang="en-US" b="1" dirty="0" smtClean="0">
                <a:latin typeface="Arial" panose="020B0604020202020204" pitchFamily="34" charset="0"/>
                <a:cs typeface="Arial" panose="020B0604020202020204" pitchFamily="34" charset="0"/>
              </a:rPr>
              <a:t>Procedures for Submission</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799838"/>
            <a:ext cx="8229600" cy="3966261"/>
          </a:xfrm>
        </p:spPr>
        <p:txBody>
          <a:bodyPr/>
          <a:lstStyle/>
          <a:p>
            <a:pPr>
              <a:lnSpc>
                <a:spcPct val="90000"/>
              </a:lnSpc>
              <a:spcBef>
                <a:spcPts val="3000"/>
              </a:spcBef>
            </a:pPr>
            <a:r>
              <a:rPr lang="en-US" dirty="0" smtClean="0">
                <a:latin typeface="Arial" panose="020B0604020202020204" pitchFamily="34" charset="0"/>
                <a:cs typeface="Arial" panose="020B0604020202020204" pitchFamily="34" charset="0"/>
              </a:rPr>
              <a:t>Contractors submit provisional billing rates to its DCAA Office or Administrative Contracting Officer</a:t>
            </a:r>
          </a:p>
          <a:p>
            <a:pPr>
              <a:lnSpc>
                <a:spcPct val="90000"/>
              </a:lnSpc>
              <a:spcBef>
                <a:spcPts val="3000"/>
              </a:spcBef>
            </a:pPr>
            <a:r>
              <a:rPr lang="en-US" dirty="0" smtClean="0">
                <a:latin typeface="Arial" panose="020B0604020202020204" pitchFamily="34" charset="0"/>
                <a:cs typeface="Arial" panose="020B0604020202020204" pitchFamily="34" charset="0"/>
              </a:rPr>
              <a:t>Electronic submissions are encouraged</a:t>
            </a:r>
          </a:p>
          <a:p>
            <a:pPr>
              <a:lnSpc>
                <a:spcPct val="90000"/>
              </a:lnSpc>
              <a:spcBef>
                <a:spcPts val="3000"/>
              </a:spcBef>
            </a:pPr>
            <a:r>
              <a:rPr lang="en-US" dirty="0" smtClean="0">
                <a:latin typeface="Arial" panose="020B0604020202020204" pitchFamily="34" charset="0"/>
                <a:cs typeface="Arial" panose="020B0604020202020204" pitchFamily="34" charset="0"/>
              </a:rPr>
              <a:t>Provide in excel format on a CD or through e-mail</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5</a:t>
            </a:fld>
            <a:endParaRPr lang="en-US" dirty="0"/>
          </a:p>
        </p:txBody>
      </p:sp>
    </p:spTree>
    <p:extLst>
      <p:ext uri="{BB962C8B-B14F-4D97-AF65-F5344CB8AC3E}">
        <p14:creationId xmlns:p14="http://schemas.microsoft.com/office/powerpoint/2010/main" val="2949046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2267"/>
            <a:ext cx="8229600" cy="1143000"/>
          </a:xfrm>
        </p:spPr>
        <p:txBody>
          <a:bodyPr/>
          <a:lstStyle/>
          <a:p>
            <a:r>
              <a:rPr lang="en-US" b="1" dirty="0" smtClean="0">
                <a:latin typeface="Arial" panose="020B0604020202020204" pitchFamily="34" charset="0"/>
                <a:cs typeface="Arial" panose="020B0604020202020204" pitchFamily="34" charset="0"/>
              </a:rPr>
              <a:t>When Should We Submit?</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415267"/>
            <a:ext cx="8229600" cy="4877957"/>
          </a:xfrm>
        </p:spPr>
        <p:txBody>
          <a:bodyPr>
            <a:noAutofit/>
          </a:bodyPr>
          <a:lstStyle/>
          <a:p>
            <a:pPr>
              <a:lnSpc>
                <a:spcPct val="80000"/>
              </a:lnSpc>
              <a:spcBef>
                <a:spcPts val="1500"/>
              </a:spcBef>
            </a:pPr>
            <a:r>
              <a:rPr lang="en-US" sz="3000" dirty="0" smtClean="0">
                <a:latin typeface="Arial" panose="020B0604020202020204" pitchFamily="34" charset="0"/>
                <a:cs typeface="Arial" panose="020B0604020202020204" pitchFamily="34" charset="0"/>
              </a:rPr>
              <a:t>Prior to the beginning of the fiscal year (once budgets are complete) or when the established billing rates are no longer representative of final year end rates due to unforeseen events or circumstances.</a:t>
            </a:r>
            <a:endParaRPr lang="en-US" sz="3000" strike="sngStrike" dirty="0" smtClean="0">
              <a:latin typeface="Arial" panose="020B0604020202020204" pitchFamily="34" charset="0"/>
              <a:cs typeface="Arial" panose="020B0604020202020204" pitchFamily="34" charset="0"/>
            </a:endParaRPr>
          </a:p>
          <a:p>
            <a:pPr>
              <a:lnSpc>
                <a:spcPct val="80000"/>
              </a:lnSpc>
              <a:spcBef>
                <a:spcPts val="1500"/>
              </a:spcBef>
            </a:pPr>
            <a:r>
              <a:rPr lang="en-US" sz="3000" dirty="0" smtClean="0">
                <a:latin typeface="Arial" panose="020B0604020202020204" pitchFamily="34" charset="0"/>
                <a:cs typeface="Arial" panose="020B0604020202020204" pitchFamily="34" charset="0"/>
              </a:rPr>
              <a:t>The PBRs should represent a 12-month period (the contractor’s fiscal year).</a:t>
            </a:r>
          </a:p>
          <a:p>
            <a:pPr>
              <a:lnSpc>
                <a:spcPct val="80000"/>
              </a:lnSpc>
              <a:spcBef>
                <a:spcPts val="1500"/>
              </a:spcBef>
            </a:pPr>
            <a:r>
              <a:rPr lang="en-US" sz="3000" dirty="0" smtClean="0">
                <a:latin typeface="Arial" panose="020B0604020202020204" pitchFamily="34" charset="0"/>
                <a:cs typeface="Arial" panose="020B0604020202020204" pitchFamily="34" charset="0"/>
              </a:rPr>
              <a:t>PBRs should be submitted at least annually.</a:t>
            </a:r>
          </a:p>
          <a:p>
            <a:pPr>
              <a:lnSpc>
                <a:spcPct val="80000"/>
              </a:lnSpc>
              <a:spcBef>
                <a:spcPts val="1500"/>
              </a:spcBef>
            </a:pPr>
            <a:r>
              <a:rPr lang="en-US" sz="3000" dirty="0" smtClean="0">
                <a:latin typeface="Arial" panose="020B0604020202020204" pitchFamily="34" charset="0"/>
                <a:cs typeface="Arial" panose="020B0604020202020204" pitchFamily="34" charset="0"/>
              </a:rPr>
              <a:t>Vouchers and progress payments can be returned if submitted without properly established billing rates.</a:t>
            </a:r>
            <a:endParaRPr lang="en-US" sz="3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6</a:t>
            </a:fld>
            <a:endParaRPr lang="en-US" dirty="0"/>
          </a:p>
        </p:txBody>
      </p:sp>
    </p:spTree>
    <p:extLst>
      <p:ext uri="{BB962C8B-B14F-4D97-AF65-F5344CB8AC3E}">
        <p14:creationId xmlns:p14="http://schemas.microsoft.com/office/powerpoint/2010/main" val="1957766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457200"/>
            <a:ext cx="8229600" cy="1143000"/>
          </a:xfrm>
        </p:spPr>
        <p:txBody>
          <a:bodyPr>
            <a:normAutofit fontScale="90000"/>
          </a:bodyPr>
          <a:lstStyle/>
          <a:p>
            <a:r>
              <a:rPr lang="en-US" b="1" dirty="0" smtClean="0">
                <a:latin typeface="Arial" panose="020B0604020202020204" pitchFamily="34" charset="0"/>
                <a:cs typeface="Arial" panose="020B0604020202020204" pitchFamily="34" charset="0"/>
              </a:rPr>
              <a:t>What Should We Provide in a PBR Proposal?</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2043953"/>
            <a:ext cx="8229600" cy="4066391"/>
          </a:xfrm>
        </p:spPr>
        <p:txBody>
          <a:bodyPr>
            <a:normAutofit/>
          </a:bodyPr>
          <a:lstStyle/>
          <a:p>
            <a:pPr>
              <a:lnSpc>
                <a:spcPct val="90000"/>
              </a:lnSpc>
              <a:spcBef>
                <a:spcPts val="1800"/>
              </a:spcBef>
            </a:pPr>
            <a:r>
              <a:rPr lang="en-US" sz="3000" dirty="0" smtClean="0">
                <a:latin typeface="Arial" panose="020B0604020202020204" pitchFamily="34" charset="0"/>
                <a:cs typeface="Arial" panose="020B0604020202020204" pitchFamily="34" charset="0"/>
              </a:rPr>
              <a:t>Proposed billing rate calculations (Pool and Base) with brief rationale</a:t>
            </a:r>
          </a:p>
          <a:p>
            <a:pPr>
              <a:lnSpc>
                <a:spcPct val="90000"/>
              </a:lnSpc>
              <a:spcBef>
                <a:spcPts val="1800"/>
              </a:spcBef>
            </a:pPr>
            <a:r>
              <a:rPr lang="en-US" sz="3000" dirty="0" smtClean="0">
                <a:latin typeface="Arial" panose="020B0604020202020204" pitchFamily="34" charset="0"/>
                <a:cs typeface="Arial" panose="020B0604020202020204" pitchFamily="34" charset="0"/>
              </a:rPr>
              <a:t>Prior fiscal year (FY) pool and base</a:t>
            </a:r>
          </a:p>
          <a:p>
            <a:pPr>
              <a:lnSpc>
                <a:spcPct val="90000"/>
              </a:lnSpc>
              <a:spcBef>
                <a:spcPts val="1800"/>
              </a:spcBef>
            </a:pPr>
            <a:r>
              <a:rPr lang="en-US" sz="3000" dirty="0" smtClean="0">
                <a:latin typeface="Arial" panose="020B0604020202020204" pitchFamily="34" charset="0"/>
                <a:cs typeface="Arial" panose="020B0604020202020204" pitchFamily="34" charset="0"/>
              </a:rPr>
              <a:t>Current FY to date pool and base</a:t>
            </a:r>
          </a:p>
          <a:p>
            <a:pPr>
              <a:lnSpc>
                <a:spcPct val="90000"/>
              </a:lnSpc>
              <a:spcBef>
                <a:spcPts val="1800"/>
              </a:spcBef>
            </a:pPr>
            <a:r>
              <a:rPr lang="en-US" sz="3000" dirty="0" smtClean="0">
                <a:latin typeface="Arial" panose="020B0604020202020204" pitchFamily="34" charset="0"/>
                <a:cs typeface="Arial" panose="020B0604020202020204" pitchFamily="34" charset="0"/>
              </a:rPr>
              <a:t>Current FY budget pool and base, if available </a:t>
            </a:r>
          </a:p>
          <a:p>
            <a:pPr>
              <a:lnSpc>
                <a:spcPct val="90000"/>
              </a:lnSpc>
              <a:spcBef>
                <a:spcPts val="1800"/>
              </a:spcBef>
            </a:pPr>
            <a:r>
              <a:rPr lang="en-US" sz="3000" dirty="0" smtClean="0">
                <a:latin typeface="Arial" panose="020B0604020202020204" pitchFamily="34" charset="0"/>
                <a:cs typeface="Arial" panose="020B0604020202020204" pitchFamily="34" charset="0"/>
              </a:rPr>
              <a:t>Comparative analysis with</a:t>
            </a:r>
            <a:r>
              <a:rPr lang="en-US" sz="3000" dirty="0" smtClean="0">
                <a:solidFill>
                  <a:srgbClr val="FF0000"/>
                </a:solidFill>
                <a:latin typeface="Arial" panose="020B0604020202020204" pitchFamily="34" charset="0"/>
                <a:cs typeface="Arial" panose="020B0604020202020204" pitchFamily="34" charset="0"/>
              </a:rPr>
              <a:t> </a:t>
            </a:r>
            <a:r>
              <a:rPr lang="en-US" sz="3000" dirty="0" smtClean="0">
                <a:latin typeface="Arial" panose="020B0604020202020204" pitchFamily="34" charset="0"/>
                <a:cs typeface="Arial" panose="020B0604020202020204" pitchFamily="34" charset="0"/>
              </a:rPr>
              <a:t>explanation of any significant differences</a:t>
            </a:r>
            <a:endParaRPr lang="en-US" sz="3000" dirty="0"/>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7</a:t>
            </a:fld>
            <a:endParaRPr lang="en-US" dirty="0"/>
          </a:p>
        </p:txBody>
      </p:sp>
    </p:spTree>
    <p:extLst>
      <p:ext uri="{BB962C8B-B14F-4D97-AF65-F5344CB8AC3E}">
        <p14:creationId xmlns:p14="http://schemas.microsoft.com/office/powerpoint/2010/main" val="3484720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2267"/>
            <a:ext cx="8229600" cy="1143000"/>
          </a:xfrm>
        </p:spPr>
        <p:txBody>
          <a:bodyPr/>
          <a:lstStyle/>
          <a:p>
            <a:r>
              <a:rPr lang="en-US" b="1" dirty="0" smtClean="0">
                <a:latin typeface="Arial" panose="020B0604020202020204" pitchFamily="34" charset="0"/>
                <a:cs typeface="Arial" panose="020B0604020202020204" pitchFamily="34" charset="0"/>
              </a:rPr>
              <a:t>DCAA Review</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543483"/>
            <a:ext cx="8229600" cy="4631408"/>
          </a:xfrm>
        </p:spPr>
        <p:txBody>
          <a:bodyPr>
            <a:noAutofit/>
          </a:bodyPr>
          <a:lstStyle/>
          <a:p>
            <a:pPr marL="0" indent="0">
              <a:lnSpc>
                <a:spcPct val="90000"/>
              </a:lnSpc>
              <a:buNone/>
            </a:pPr>
            <a:r>
              <a:rPr lang="en-US" dirty="0" smtClean="0">
                <a:latin typeface="Arial" panose="020B0604020202020204" pitchFamily="34" charset="0"/>
                <a:cs typeface="Arial" panose="020B0604020202020204" pitchFamily="34" charset="0"/>
              </a:rPr>
              <a:t>Some examples of procedures DCAA may perform include the following:</a:t>
            </a:r>
            <a:endParaRPr lang="en-US" strike="sngStrike" dirty="0" smtClean="0">
              <a:latin typeface="Arial" panose="020B0604020202020204" pitchFamily="34" charset="0"/>
              <a:cs typeface="Arial" panose="020B0604020202020204" pitchFamily="34" charset="0"/>
            </a:endParaRPr>
          </a:p>
          <a:p>
            <a:pPr marL="515938" lvl="1">
              <a:lnSpc>
                <a:spcPct val="90000"/>
              </a:lnSpc>
              <a:spcBef>
                <a:spcPts val="2400"/>
              </a:spcBef>
            </a:pPr>
            <a:r>
              <a:rPr lang="en-US" sz="3000" dirty="0" smtClean="0">
                <a:latin typeface="Arial" panose="020B0604020202020204" pitchFamily="34" charset="0"/>
                <a:cs typeface="Arial" panose="020B0604020202020204" pitchFamily="34" charset="0"/>
              </a:rPr>
              <a:t>Compare proposed pool and base to prior year and year-to-date pool and bases.</a:t>
            </a:r>
          </a:p>
          <a:p>
            <a:pPr marL="515938" lvl="1">
              <a:lnSpc>
                <a:spcPct val="90000"/>
              </a:lnSpc>
              <a:spcBef>
                <a:spcPts val="2400"/>
              </a:spcBef>
            </a:pPr>
            <a:r>
              <a:rPr lang="en-US" sz="3000" dirty="0" smtClean="0">
                <a:latin typeface="Arial" panose="020B0604020202020204" pitchFamily="34" charset="0"/>
                <a:cs typeface="Arial" panose="020B0604020202020204" pitchFamily="34" charset="0"/>
              </a:rPr>
              <a:t>Review </a:t>
            </a:r>
            <a:r>
              <a:rPr lang="en-US" sz="3000" dirty="0">
                <a:latin typeface="Arial" panose="020B0604020202020204" pitchFamily="34" charset="0"/>
                <a:cs typeface="Arial" panose="020B0604020202020204" pitchFamily="34" charset="0"/>
              </a:rPr>
              <a:t>trend of questioned costs in relevant incurred cost audits and consider an adjustment for unallowable expenses in calculating current year provisional billing </a:t>
            </a:r>
            <a:r>
              <a:rPr lang="en-US" sz="3000" dirty="0" smtClean="0">
                <a:latin typeface="Arial" panose="020B0604020202020204" pitchFamily="34" charset="0"/>
                <a:cs typeface="Arial" panose="020B0604020202020204" pitchFamily="34" charset="0"/>
              </a:rPr>
              <a:t>rates.</a:t>
            </a:r>
            <a:endParaRPr lang="en-US" sz="30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8</a:t>
            </a:fld>
            <a:endParaRPr lang="en-US" dirty="0"/>
          </a:p>
        </p:txBody>
      </p:sp>
    </p:spTree>
    <p:extLst>
      <p:ext uri="{BB962C8B-B14F-4D97-AF65-F5344CB8AC3E}">
        <p14:creationId xmlns:p14="http://schemas.microsoft.com/office/powerpoint/2010/main" val="238988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272267"/>
            <a:ext cx="8229600" cy="1143000"/>
          </a:xfrm>
        </p:spPr>
        <p:txBody>
          <a:bodyPr/>
          <a:lstStyle/>
          <a:p>
            <a:r>
              <a:rPr lang="en-US" b="1" dirty="0" smtClean="0">
                <a:latin typeface="Arial" panose="020B0604020202020204" pitchFamily="34" charset="0"/>
                <a:cs typeface="Arial" panose="020B0604020202020204" pitchFamily="34" charset="0"/>
              </a:rPr>
              <a:t>Monitoring</a:t>
            </a:r>
            <a:endParaRPr lang="en-US" b="1" dirty="0">
              <a:latin typeface="Arial" panose="020B0604020202020204" pitchFamily="34" charset="0"/>
              <a:cs typeface="Arial" panose="020B0604020202020204" pitchFamily="34" charset="0"/>
            </a:endParaRPr>
          </a:p>
        </p:txBody>
      </p:sp>
      <p:sp>
        <p:nvSpPr>
          <p:cNvPr id="6" name="Content Placeholder 2"/>
          <p:cNvSpPr>
            <a:spLocks noGrp="1"/>
          </p:cNvSpPr>
          <p:nvPr>
            <p:ph idx="1"/>
          </p:nvPr>
        </p:nvSpPr>
        <p:spPr>
          <a:xfrm>
            <a:off x="457200" y="1470992"/>
            <a:ext cx="8229600" cy="4736170"/>
          </a:xfrm>
        </p:spPr>
        <p:txBody>
          <a:bodyPr>
            <a:noAutofit/>
          </a:bodyPr>
          <a:lstStyle/>
          <a:p>
            <a:pPr>
              <a:lnSpc>
                <a:spcPct val="80000"/>
              </a:lnSpc>
            </a:pPr>
            <a:r>
              <a:rPr lang="en-US" sz="3000" dirty="0" smtClean="0">
                <a:latin typeface="Arial" panose="020B0604020202020204" pitchFamily="34" charset="0"/>
                <a:cs typeface="Arial" panose="020B0604020202020204" pitchFamily="34" charset="0"/>
              </a:rPr>
              <a:t>PBRs should be monitored:</a:t>
            </a:r>
          </a:p>
          <a:p>
            <a:pPr lvl="1">
              <a:lnSpc>
                <a:spcPct val="90000"/>
              </a:lnSpc>
              <a:spcBef>
                <a:spcPts val="1200"/>
              </a:spcBef>
            </a:pPr>
            <a:r>
              <a:rPr lang="en-US" dirty="0">
                <a:latin typeface="Arial" panose="020B0604020202020204" pitchFamily="34" charset="0"/>
                <a:cs typeface="Arial" panose="020B0604020202020204" pitchFamily="34" charset="0"/>
              </a:rPr>
              <a:t>Throughout the year</a:t>
            </a:r>
          </a:p>
          <a:p>
            <a:pPr lvl="1">
              <a:lnSpc>
                <a:spcPct val="90000"/>
              </a:lnSpc>
              <a:spcBef>
                <a:spcPts val="1200"/>
              </a:spcBef>
            </a:pPr>
            <a:r>
              <a:rPr lang="en-US" dirty="0">
                <a:latin typeface="Arial" panose="020B0604020202020204" pitchFamily="34" charset="0"/>
                <a:cs typeface="Arial" panose="020B0604020202020204" pitchFamily="34" charset="0"/>
              </a:rPr>
              <a:t>Immediately after year-end</a:t>
            </a:r>
          </a:p>
          <a:p>
            <a:pPr lvl="1">
              <a:lnSpc>
                <a:spcPct val="90000"/>
              </a:lnSpc>
              <a:spcBef>
                <a:spcPts val="1200"/>
              </a:spcBef>
            </a:pPr>
            <a:r>
              <a:rPr lang="en-US" dirty="0">
                <a:latin typeface="Arial" panose="020B0604020202020204" pitchFamily="34" charset="0"/>
                <a:cs typeface="Arial" panose="020B0604020202020204" pitchFamily="34" charset="0"/>
              </a:rPr>
              <a:t>Upon submission of the final indirect rate proposal</a:t>
            </a:r>
          </a:p>
          <a:p>
            <a:pPr>
              <a:lnSpc>
                <a:spcPct val="80000"/>
              </a:lnSpc>
              <a:spcBef>
                <a:spcPts val="2400"/>
              </a:spcBef>
            </a:pPr>
            <a:r>
              <a:rPr lang="en-US" sz="3000" dirty="0" smtClean="0">
                <a:latin typeface="Arial" panose="020B0604020202020204" pitchFamily="34" charset="0"/>
                <a:cs typeface="Arial" panose="020B0604020202020204" pitchFamily="34" charset="0"/>
              </a:rPr>
              <a:t>PBRs may be adjusted by either party at any time to prevent substantial under or over payment – FAR 42.704(c).</a:t>
            </a:r>
          </a:p>
          <a:p>
            <a:pPr>
              <a:lnSpc>
                <a:spcPct val="80000"/>
              </a:lnSpc>
              <a:spcBef>
                <a:spcPts val="2400"/>
              </a:spcBef>
            </a:pPr>
            <a:r>
              <a:rPr lang="en-US" sz="3000" dirty="0" smtClean="0">
                <a:latin typeface="Arial" panose="020B0604020202020204" pitchFamily="34" charset="0"/>
                <a:cs typeface="Arial" panose="020B0604020202020204" pitchFamily="34" charset="0"/>
              </a:rPr>
              <a:t>If PBRs are adjusted, the contractor should submit adjustment vouchers accordingly.</a:t>
            </a:r>
          </a:p>
        </p:txBody>
      </p:sp>
      <p:sp>
        <p:nvSpPr>
          <p:cNvPr id="4" name="Slide Number Placeholder 3"/>
          <p:cNvSpPr>
            <a:spLocks noGrp="1"/>
          </p:cNvSpPr>
          <p:nvPr>
            <p:ph type="sldNum" sz="quarter" idx="10"/>
          </p:nvPr>
        </p:nvSpPr>
        <p:spPr/>
        <p:txBody>
          <a:bodyPr/>
          <a:lstStyle/>
          <a:p>
            <a:r>
              <a:rPr lang="en-US" smtClean="0"/>
              <a:t>Page | </a:t>
            </a:r>
            <a:fld id="{BC79CCBE-52D1-E04C-B564-6DE01C585E81}" type="slidenum">
              <a:rPr lang="en-US" smtClean="0"/>
              <a:pPr/>
              <a:t>9</a:t>
            </a:fld>
            <a:endParaRPr lang="en-US" dirty="0"/>
          </a:p>
        </p:txBody>
      </p:sp>
    </p:spTree>
    <p:extLst>
      <p:ext uri="{BB962C8B-B14F-4D97-AF65-F5344CB8AC3E}">
        <p14:creationId xmlns:p14="http://schemas.microsoft.com/office/powerpoint/2010/main" val="4145639048"/>
      </p:ext>
    </p:extLst>
  </p:cSld>
  <p:clrMapOvr>
    <a:masterClrMapping/>
  </p:clrMapOvr>
</p:sld>
</file>

<file path=ppt/theme/theme1.xml><?xml version="1.0" encoding="utf-8"?>
<a:theme xmlns:a="http://schemas.openxmlformats.org/drawingml/2006/main" name="DCAA2017">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DCAA2017</Template>
  <TotalTime>162</TotalTime>
  <Words>835</Words>
  <Application>Microsoft Office PowerPoint</Application>
  <PresentationFormat>On-screen Show (4:3)</PresentationFormat>
  <Paragraphs>94</Paragraphs>
  <Slides>13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ＭＳ Ｐゴシック</vt:lpstr>
      <vt:lpstr>Arial</vt:lpstr>
      <vt:lpstr>Calibri</vt:lpstr>
      <vt:lpstr>DCAA2017</vt:lpstr>
      <vt:lpstr>Provisional Billing Rates</vt:lpstr>
      <vt:lpstr>Provisional Billing Rates</vt:lpstr>
      <vt:lpstr>Purpose of PBRs</vt:lpstr>
      <vt:lpstr>Procedures for Establishing Billing Rates</vt:lpstr>
      <vt:lpstr>Procedures for Submission</vt:lpstr>
      <vt:lpstr>When Should We Submit?</vt:lpstr>
      <vt:lpstr>What Should We Provide in a PBR Proposal?</vt:lpstr>
      <vt:lpstr>DCAA Review</vt:lpstr>
      <vt:lpstr>Monitoring</vt:lpstr>
      <vt:lpstr>Common Deficiencies</vt:lpstr>
      <vt:lpstr>Frequently Asked Questions</vt:lpstr>
      <vt:lpstr>Frequently Asked Questions</vt:lpstr>
      <vt:lpstr>Questions/Comments</vt:lpstr>
    </vt:vector>
  </TitlesOfParts>
  <Company>Defense Contract Audit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Sherry Kobus</dc:creator>
  <cp:lastModifiedBy>Mercado, Luis, Mr, DCAA</cp:lastModifiedBy>
  <cp:revision>44</cp:revision>
  <cp:lastPrinted>2014-06-19T11:30:39Z</cp:lastPrinted>
  <dcterms:created xsi:type="dcterms:W3CDTF">2014-06-18T18:16:05Z</dcterms:created>
  <dcterms:modified xsi:type="dcterms:W3CDTF">2022-10-11T12:53:56Z</dcterms:modified>
</cp:coreProperties>
</file>