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8" r:id="rId2"/>
    <p:sldId id="259" r:id="rId3"/>
    <p:sldId id="260" r:id="rId4"/>
    <p:sldId id="262" r:id="rId5"/>
    <p:sldId id="283" r:id="rId6"/>
    <p:sldId id="284" r:id="rId7"/>
    <p:sldId id="266" r:id="rId8"/>
    <p:sldId id="267" r:id="rId9"/>
    <p:sldId id="271" r:id="rId10"/>
    <p:sldId id="268" r:id="rId11"/>
    <p:sldId id="269" r:id="rId12"/>
    <p:sldId id="272" r:id="rId13"/>
    <p:sldId id="273" r:id="rId14"/>
    <p:sldId id="281" r:id="rId15"/>
    <p:sldId id="265" r:id="rId16"/>
    <p:sldId id="277" r:id="rId17"/>
    <p:sldId id="278" r:id="rId18"/>
    <p:sldId id="285" r:id="rId19"/>
    <p:sldId id="276" r:id="rId20"/>
    <p:sldId id="275" r:id="rId21"/>
    <p:sldId id="263" r:id="rId22"/>
    <p:sldId id="279" r:id="rId23"/>
    <p:sldId id="280" r:id="rId24"/>
    <p:sldId id="282" r:id="rId2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inhart, Brian, Mr, DCAA" initials="RBMD" lastIdx="1" clrIdx="0">
    <p:extLst>
      <p:ext uri="{19B8F6BF-5375-455C-9EA6-DF929625EA0E}">
        <p15:presenceInfo xmlns:p15="http://schemas.microsoft.com/office/powerpoint/2012/main" userId="S-1-5-21-846625403-574047957-1233803906-68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393" autoAdjust="0"/>
  </p:normalViewPr>
  <p:slideViewPr>
    <p:cSldViewPr snapToGrid="0" snapToObjects="1">
      <p:cViewPr varScale="1">
        <p:scale>
          <a:sx n="41" d="100"/>
          <a:sy n="41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-373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367442-1B2B-4C42-9BB2-A6B32860B04A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77BE7BF-2AE0-4AA2-9355-2502AB98E4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2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6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/>
            <a:endParaRPr lang="en-US" sz="1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59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31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1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426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74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034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39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7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endParaRPr lang="en-US" sz="1200" dirty="0" smtClean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15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377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93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4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958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164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831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91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3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01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endParaRPr lang="en-US" sz="1200" dirty="0" smtClean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82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17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27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934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BE7BF-2AE0-4AA2-9355-2502AB98E4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0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5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8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80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80138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2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93989" y="5947576"/>
            <a:ext cx="2822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FOR OFFICIAL USE ONLY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63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5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4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3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98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2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6338" y="6494463"/>
            <a:ext cx="1473200" cy="277812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dirty="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2444" y="6494463"/>
            <a:ext cx="259910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83" charset="0"/>
                <a:ea typeface="ＭＳ Ｐゴシック" pitchFamily="-83" charset="-128"/>
                <a:cs typeface="ＭＳ Ｐゴシック" pitchFamily="-83" charset="-128"/>
              </a:defRPr>
            </a:lvl9pPr>
          </a:lstStyle>
          <a:p>
            <a:pPr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One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</a:rPr>
              <a:t> Agency, One Team, One Direction</a:t>
            </a:r>
            <a:endParaRPr lang="en-US" sz="1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658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55" r:id="rId1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iee.eb.mil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eetraining.eb.mil/wbt/xhtml/wbt/minv/overview/overview.xhtml" TargetMode="External"/><Relationship Id="rId4" Type="http://schemas.openxmlformats.org/officeDocument/2006/relationships/hyperlink" Target="https://pieetraining.eb.mil/wbt/xhtml/wbt/wawf/index.x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iee.eb.mil/xhtml/unauth/web/homepage/vendorCustomerSupport.x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ieetraining.eb.mil/wbt/xhtml/wbt/wawf/index.x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hyperlink" Target="https://pieetraining.eb.mil/wbt/wawf/documents/CV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pieetraining.eb.mil/wbt/xhtml/wbt/wawf/index.x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Further information is available in the Information for Contractors Manual under Enclosure </a:t>
            </a:r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Page | </a:t>
            </a:r>
            <a:fld id="{BC79CCBE-52D1-E04C-B564-6DE01C585E8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5399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 Vouchers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WAWF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40632" y="1417638"/>
            <a:ext cx="8835991" cy="4886909"/>
          </a:xfrm>
        </p:spPr>
        <p:txBody>
          <a:bodyPr>
            <a:noAutofit/>
          </a:bodyPr>
          <a:lstStyle/>
          <a:p>
            <a:pPr marL="339725" lvl="1" indent="-339725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Contractors input invoices via Internet</a:t>
            </a:r>
          </a:p>
          <a:p>
            <a:pPr marL="339725" lvl="1" indent="-339725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Government performs inspection/acceptance via Internet</a:t>
            </a:r>
          </a:p>
          <a:p>
            <a:pPr marL="339725" lvl="1" indent="-339725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Sends inspection/acceptance information to Payment System via Electronic Data Interchange </a:t>
            </a:r>
          </a:p>
          <a:p>
            <a:pPr marL="339725" lvl="1" indent="-339725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visibility to all – Industry, DCMA, DCAA, DFAS</a:t>
            </a:r>
          </a:p>
          <a:p>
            <a:pPr marL="339725" lvl="1" indent="-339725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Maintains electronic records</a:t>
            </a:r>
          </a:p>
          <a:p>
            <a:pPr marL="339725" lvl="1" indent="-339725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DoD application with Single Face to Industry</a:t>
            </a:r>
          </a:p>
          <a:p>
            <a:pPr marL="339725" lvl="1" indent="-339725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secure and auditable transactions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75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WAWF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6550"/>
            <a:ext cx="8229600" cy="451961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spcBef>
                <a:spcPts val="2400"/>
              </a:spcBef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Contractor Benefits:</a:t>
            </a:r>
          </a:p>
          <a:p>
            <a:pPr marL="339725" lvl="2" indent="-339725" eaLnBrk="1" hangingPunct="1">
              <a:lnSpc>
                <a:spcPct val="80000"/>
              </a:lnSpc>
              <a:spcBef>
                <a:spcPts val="3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Electronic submission of invoices</a:t>
            </a:r>
          </a:p>
          <a:p>
            <a:pPr marL="339725" lvl="2" indent="-339725" eaLnBrk="1" hangingPunct="1">
              <a:lnSpc>
                <a:spcPct val="80000"/>
              </a:lnSpc>
              <a:spcBef>
                <a:spcPts val="24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Faster payments</a:t>
            </a:r>
          </a:p>
          <a:p>
            <a:pPr marL="339725" lvl="2" indent="-339725" eaLnBrk="1" hangingPunct="1">
              <a:lnSpc>
                <a:spcPct val="80000"/>
              </a:lnSpc>
              <a:spcBef>
                <a:spcPts val="24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Total visibility of document status</a:t>
            </a:r>
          </a:p>
          <a:p>
            <a:pPr marL="339725" lvl="2" indent="-339725" eaLnBrk="1" hangingPunct="1">
              <a:lnSpc>
                <a:spcPct val="80000"/>
              </a:lnSpc>
              <a:spcBef>
                <a:spcPts val="24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Eliminates lost or misplaced documents</a:t>
            </a:r>
          </a:p>
          <a:p>
            <a:pPr marL="339725" lvl="2" indent="-339725" eaLnBrk="1" hangingPunct="1">
              <a:lnSpc>
                <a:spcPct val="80000"/>
              </a:lnSpc>
              <a:spcBef>
                <a:spcPts val="24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Secure transactions with audit capability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62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WAWF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6550"/>
            <a:ext cx="8229600" cy="451961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Includes a voucher sampling approach.  In accordance with DFARS 242.803, DCAA will: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Approve interim vouchers selected using sampling methodology for provisional payment and forward to the disbursing office.</a:t>
            </a:r>
          </a:p>
          <a:p>
            <a:pPr marL="919163" lvl="2" indent="-339725">
              <a:lnSpc>
                <a:spcPct val="9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 provisionally approved interim vouchers are subject to a later audit of actual costs incurred.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final vouchers (as requested) and send to the administrative contracting officer.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WAWF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87478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https://piee.eb.mil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WAWF Web Based Training:  New User Information and Help: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pieetraining.eb.mil/wbt/xhtml/wbt/wawf/index.xhtml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Invoice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ayment Status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myInvoice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pieetraining.eb.mil/wbt/xhtml/wbt/minv/overview/overview.xhtml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08796"/>
            <a:ext cx="8229600" cy="134240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WAWF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Customer Support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42091"/>
            <a:ext cx="8229600" cy="3850701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8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 Access and Administrative support </a:t>
            </a: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8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and Invoicing Support</a:t>
            </a:r>
            <a:endParaRPr lang="en-US" sz="28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piee.eb.mil/xhtml/unauth/web/homepage/vendorCustomerSupport.xhtml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1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Preparation of Vouchers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4524" y="1606550"/>
            <a:ext cx="8634952" cy="451961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Vouchers should not be submitted more than once every two weeks. (unless a small business)</a:t>
            </a: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voucher claims for reimbursement must be prepared on the prescribed Government forms: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First voucher on a contract is an interim voucher, as are all subsequent vouchers prior to the final voucher.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Final  voucher will not be submitted until all contract work is completed.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45097" y="344310"/>
            <a:ext cx="8634952" cy="126790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Submission of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Interim Vouchers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0829" y="1752024"/>
            <a:ext cx="8848204" cy="458104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 vouchers should be submitted through WAWF unless contract terms require hard copy vouchers to be submitted.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WAWF, the “Cost Voucher” is the equivalent of the SF 1034. Data equivalent to the SF 1035 must be included in a separate electronic file and attached to the cost voucher in WAWF.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Vouchers must be prepared and submitted in accordance with the terms of the contract, including any special billing or payment instructions.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and training for completing a cost voucher invoice can be obtained on the WAWF Web Based Training website: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pieetraining.eb.mil/wbt/xhtml/wbt/wawf/index.xhtml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6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5097" y="457199"/>
            <a:ext cx="8634952" cy="126790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Submission of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Interim Vouchers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054437"/>
            <a:ext cx="8229600" cy="4440026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80000"/>
              </a:lnSpc>
              <a:spcBef>
                <a:spcPts val="2400"/>
              </a:spcBef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WAWF Cost Voucher (SF 1034 equivalent) information on how to create a interim voucher is under the WAWF Web Based training Software User’s Manual Documents section of the WAWF training website.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u="sng" dirty="0">
                <a:hlinkClick r:id="rId4"/>
              </a:rPr>
              <a:t>https://pieetraining.eb.mil/wbt/wawf/documents/CV.pdf</a:t>
            </a:r>
            <a:r>
              <a:rPr lang="en-US" sz="2000" u="sng" dirty="0" smtClean="0"/>
              <a:t>)</a:t>
            </a:r>
          </a:p>
          <a:p>
            <a:pPr marL="0" lvl="1" indent="0">
              <a:lnSpc>
                <a:spcPct val="80000"/>
              </a:lnSpc>
              <a:spcBef>
                <a:spcPts val="2400"/>
              </a:spcBef>
              <a:buNone/>
              <a:defRPr/>
            </a:pPr>
            <a:endParaRPr lang="en-US" sz="1050" u="sng" dirty="0" smtClean="0"/>
          </a:p>
          <a:p>
            <a:pPr marL="342900" lvl="1" indent="-342900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SF 1035, Interim Vouchers for Cost Plus Fixed Fee Contract, information required and 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567870"/>
              </p:ext>
            </p:extLst>
          </p:nvPr>
        </p:nvGraphicFramePr>
        <p:xfrm>
          <a:off x="2395727" y="4890850"/>
          <a:ext cx="1357319" cy="114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" name="Acrobat Document" showAsIcon="1" r:id="rId5" imgW="914400" imgH="771480" progId="Acrobat.Document.2020">
                  <p:embed/>
                </p:oleObj>
              </mc:Choice>
              <mc:Fallback>
                <p:oleObj name="Acrobat Document" showAsIcon="1" r:id="rId5" imgW="914400" imgH="771480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5727" y="4890850"/>
                        <a:ext cx="1357319" cy="1145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356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Voucher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758" y="1149178"/>
            <a:ext cx="4919957" cy="4976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4979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5097" y="457199"/>
            <a:ext cx="8634952" cy="126790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Submission of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Final Vouchers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020827"/>
            <a:ext cx="8229600" cy="403001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Final (completion) voucher: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Last voucher to be submitted on a contract.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separate completion voucher will be submitted for each individual project or task order for which a separate series of public vouchers has been submitted.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accordance with FAR 52.216-7(d)(5)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80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876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 Vouchers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199" y="1116589"/>
            <a:ext cx="8541833" cy="5159082"/>
          </a:xfrm>
        </p:spPr>
        <p:txBody>
          <a:bodyPr>
            <a:noAutofit/>
          </a:bodyPr>
          <a:lstStyle/>
          <a:p>
            <a:pPr eaLnBrk="1" hangingPunct="1">
              <a:spcBef>
                <a:spcPts val="450"/>
              </a:spcBef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eaLnBrk="1" hangingPunct="1">
              <a:spcBef>
                <a:spcPts val="450"/>
              </a:spcBef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Contractor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</a:p>
          <a:p>
            <a:pPr>
              <a:spcBef>
                <a:spcPts val="450"/>
              </a:spcBef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DCAA Responsibilities</a:t>
            </a:r>
          </a:p>
          <a:p>
            <a:pPr>
              <a:spcBef>
                <a:spcPts val="450"/>
              </a:spcBef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WAWF</a:t>
            </a:r>
          </a:p>
          <a:p>
            <a:pPr eaLnBrk="1" hangingPunct="1">
              <a:spcBef>
                <a:spcPts val="450"/>
              </a:spcBef>
            </a:pP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Preparation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of Vouchers</a:t>
            </a:r>
          </a:p>
          <a:p>
            <a:pPr>
              <a:spcBef>
                <a:spcPts val="450"/>
              </a:spcBef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Submission of Vouchers</a:t>
            </a:r>
          </a:p>
          <a:p>
            <a:pPr eaLnBrk="1" hangingPunct="1">
              <a:spcBef>
                <a:spcPts val="450"/>
              </a:spcBef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Deficiencies</a:t>
            </a:r>
          </a:p>
          <a:p>
            <a:pPr eaLnBrk="1" hangingPunct="1">
              <a:spcBef>
                <a:spcPts val="450"/>
              </a:spcBef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Frequently Asked Questions (FAQs)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Common Deficiencies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76234"/>
            <a:ext cx="8229600" cy="43511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30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Math errors</a:t>
            </a:r>
          </a:p>
          <a:p>
            <a:pPr>
              <a:lnSpc>
                <a:spcPct val="90000"/>
              </a:lnSpc>
              <a:spcBef>
                <a:spcPts val="30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Billed costs not allowed per the contract terms (e.g., overtime)</a:t>
            </a:r>
          </a:p>
          <a:p>
            <a:pPr>
              <a:lnSpc>
                <a:spcPct val="90000"/>
              </a:lnSpc>
              <a:spcBef>
                <a:spcPts val="30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Incorrect provisional billing rates (indirect costs)</a:t>
            </a:r>
          </a:p>
          <a:p>
            <a:pPr>
              <a:lnSpc>
                <a:spcPct val="90000"/>
              </a:lnSpc>
              <a:spcBef>
                <a:spcPts val="30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Billing over contract ceiling amounts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7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Frequently Asked Questions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82805" y="1606550"/>
            <a:ext cx="8612839" cy="4643421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Is there any general guidance for how a contractor should be inputting information into WAWF?</a:t>
            </a:r>
          </a:p>
          <a:p>
            <a:pPr marL="0" indent="0">
              <a:spcBef>
                <a:spcPts val="36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Yes, there is guidance on the required information for different contract types and the guidance varies by type of contract. See </a:t>
            </a:r>
            <a:r>
              <a:rPr lang="en-US" sz="2200" u="sng" dirty="0">
                <a:hlinkClick r:id="rId3"/>
              </a:rPr>
              <a:t>https://</a:t>
            </a:r>
            <a:r>
              <a:rPr lang="en-US" sz="2200" u="sng" dirty="0" smtClean="0">
                <a:hlinkClick r:id="rId3"/>
              </a:rPr>
              <a:t>pieetraining.eb.mil/wbt/xhtml/wbt/wawf/index.xhtml</a:t>
            </a:r>
            <a:r>
              <a:rPr lang="en-US" sz="2200" u="sng" dirty="0" smtClean="0"/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for an overview of invoice creation and required information for different types of contracts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16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Frequently Asked Questions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6550"/>
            <a:ext cx="8229600" cy="4519613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When information is incorrect on a voucher, can the contractor recall and correct the voucher or does the contractor have to submit a new voucher?</a:t>
            </a:r>
          </a:p>
          <a:p>
            <a:pPr marL="0" indent="0">
              <a:lnSpc>
                <a:spcPct val="90000"/>
              </a:lnSpc>
              <a:buNone/>
              <a:tabLst>
                <a:tab pos="341313" algn="l"/>
              </a:tabLst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lnSpc>
                <a:spcPct val="90000"/>
              </a:lnSpc>
              <a:buNone/>
              <a:tabLst>
                <a:tab pos="341313" algn="l"/>
              </a:tabLst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Indirect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(Interim) cost vouchers and final cost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vouchers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can be recalled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and resubmitted if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it is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Submitted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Resubmitted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status.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However, contractors will not be able to recall and correct the following fields:  contract number, delivery order number, Cage Code, document type, shipment number or date, and invoice number or date.  If these items are incorrect a new voucher must be submitted.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79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Frequently Asked Questions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39365" y="1417638"/>
            <a:ext cx="8465270" cy="4926601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proper numbering sequence for vouchers?</a:t>
            </a:r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Voucher numbers may vary based on the entitlement system.  For example:</a:t>
            </a:r>
          </a:p>
          <a:p>
            <a:pPr marL="461963" lvl="1" indent="-2301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Mechanization of Contract Administration Service (MOCAS) -voucher number must begin with “BVN” and be 7 or 8 characters in the format of AAAXNNN  or AAAXNNNA (A=Alpha, X=Alphanumeric, and N=Numeric).  The 8</a:t>
            </a:r>
            <a:r>
              <a:rPr lang="en-US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position is only used for final vouchers  and will be a “Z.”</a:t>
            </a:r>
          </a:p>
          <a:p>
            <a:pPr marL="461963" lvl="1" indent="-2301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Enterprise Business System (EBS) - voucher number must be 7 or 8 characters in the format of AAAXNNN (A=Alpha, X=Alphanumeric, and N=Numeric).  The 8</a:t>
            </a:r>
            <a:r>
              <a:rPr lang="en-US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position is only used for final vouchers  and will be a “Z.”  The voucher number does not include a prefix of BVN.</a:t>
            </a:r>
          </a:p>
          <a:p>
            <a:pPr marL="0" lvl="1" indent="0">
              <a:lnSpc>
                <a:spcPct val="80000"/>
              </a:lnSpc>
              <a:spcBef>
                <a:spcPts val="1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Different numbering sequences must be established for separate delivery orders issued against the same contract.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Questions/Comments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| </a:t>
            </a:r>
            <a:fld id="{E1F5AE95-29B5-4662-A84C-BBC99D2A4CE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3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29099"/>
            <a:ext cx="8229600" cy="427577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Cost type contracts provide for interim payments for costs on a Standard Form (SF) 1034 public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voucher or equivalent. 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6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Fixed price contracts are subject to FAR Part 32 financing methods.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4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Contractor Responsibilities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32106" y="1416380"/>
            <a:ext cx="8766927" cy="431747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contractor is responsible for preparing and submitting claims for reimbursement according to the terms of the contract and ensuring billings accurately reflect special cost limitations and other contract restrictions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Interim vouchers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be prepared directly from cost accounting records. 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1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Contractor Responsibilities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32106" y="1928445"/>
            <a:ext cx="8766927" cy="283862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Vouchers submitted shall be based on the established billing rates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contractor shall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maintained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adequate support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amounts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billed and provide 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necessary information to process contract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billings.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Contractor Responsibilities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32106" y="1416380"/>
            <a:ext cx="8766927" cy="431747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contractor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shall establish and maintain an acceptable accounting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system which provides for the following: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ts val="24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Contractor’s accounting system shall provide for billings that can be reconciled to the cost accounts for both current and cumulative amounts claimed and comply with contract terms. </a:t>
            </a:r>
          </a:p>
          <a:p>
            <a:pPr lvl="1">
              <a:lnSpc>
                <a:spcPct val="90000"/>
              </a:lnSpc>
              <a:spcBef>
                <a:spcPts val="24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must also provide for the cost accounting information, as required by contract clauses concerning limitation of cost (FAR 52.232-20), limitation of funds (FAR 52.232-22), or allowable cost and payment (FAR 52.216-7).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14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DCAA Responsibilities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5988" y="1606550"/>
            <a:ext cx="9012024" cy="45196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FAR 42.803 (b) and DFARS 242.803(b) authorize DCAA to: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Receive and approve vouchers selected using sampling methodologies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Reject vouchers not properly prepared or not in accordance with contract terms</a:t>
            </a:r>
          </a:p>
          <a:p>
            <a:pPr marL="1196975" lvl="2" indent="-282575">
              <a:lnSpc>
                <a:spcPct val="90000"/>
              </a:lnSpc>
              <a:spcBef>
                <a:spcPts val="120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Returned with an explanation of necessary corrections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Suspend payment of questionable costs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91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126790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DCAA Responsibilities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Pre-Payment Review of Vouchers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45097" y="1951348"/>
            <a:ext cx="8634952" cy="423263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Evaluate for compliance with contract terms and billing instructions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Verify that indirect costs are calculated using established provisional billing rates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Verify the voucher is properly prepared (mathematically accurate, contains cumulative costs,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1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WAWF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0511" y="1417637"/>
            <a:ext cx="8474697" cy="4764087"/>
          </a:xfrm>
        </p:spPr>
        <p:txBody>
          <a:bodyPr>
            <a:noAutofit/>
          </a:bodyPr>
          <a:lstStyle/>
          <a:p>
            <a:pPr marL="339725" lvl="1" indent="-339725">
              <a:lnSpc>
                <a:spcPct val="85000"/>
              </a:lnSpc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WAWF was initiated to eliminate paper transactions from contract processing. </a:t>
            </a:r>
          </a:p>
          <a:p>
            <a:pPr marL="339725" lvl="1" indent="-339725">
              <a:lnSpc>
                <a:spcPct val="85000"/>
              </a:lnSpc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DFARS 252.232-7003 requires the use of WAWF as the primary  system for submission and processing of payment requests.</a:t>
            </a:r>
          </a:p>
          <a:p>
            <a:pPr marL="339725" lvl="1" indent="-339725">
              <a:lnSpc>
                <a:spcPct val="85000"/>
              </a:lnSpc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Limited exceptions to WAWF - Commercial Transportation, Tricare, Government Wide Commercial Purchase Cards.</a:t>
            </a:r>
          </a:p>
          <a:p>
            <a:pPr marL="339725" lvl="1" indent="-339725">
              <a:lnSpc>
                <a:spcPct val="85000"/>
              </a:lnSpc>
              <a:spcBef>
                <a:spcPts val="18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 vouchers should be submitted through WAWF unless contract terms require hard copy vouchers to be submitted.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| </a:t>
            </a:r>
            <a:fld id="{BC79CCBE-52D1-E04C-B564-6DE01C585E8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70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CAA20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DCAA2017</Template>
  <TotalTime>2102</TotalTime>
  <Words>1312</Words>
  <Application>Microsoft Office PowerPoint</Application>
  <PresentationFormat>On-screen Show (4:3)</PresentationFormat>
  <Paragraphs>154</Paragraphs>
  <Slides>24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Calibri</vt:lpstr>
      <vt:lpstr>Times New Roman</vt:lpstr>
      <vt:lpstr>DCAA2017</vt:lpstr>
      <vt:lpstr>Acrobat Document</vt:lpstr>
      <vt:lpstr>PowerPoint Presentation</vt:lpstr>
      <vt:lpstr>Public Vouchers</vt:lpstr>
      <vt:lpstr>Introduction</vt:lpstr>
      <vt:lpstr>Contractor Responsibilities</vt:lpstr>
      <vt:lpstr>Contractor Responsibilities</vt:lpstr>
      <vt:lpstr>Contractor Responsibilities</vt:lpstr>
      <vt:lpstr>DCAA Responsibilities</vt:lpstr>
      <vt:lpstr>DCAA Responsibilities Pre-Payment Review of Vouchers</vt:lpstr>
      <vt:lpstr>WAWF</vt:lpstr>
      <vt:lpstr>WAWF</vt:lpstr>
      <vt:lpstr>WAWF</vt:lpstr>
      <vt:lpstr>WAWF</vt:lpstr>
      <vt:lpstr>WAWF</vt:lpstr>
      <vt:lpstr>WAWF Customer Support</vt:lpstr>
      <vt:lpstr>Preparation of Vouchers</vt:lpstr>
      <vt:lpstr>Electronic Submission of Interim Vouchers</vt:lpstr>
      <vt:lpstr>Electronic Submission of Interim Vouchers</vt:lpstr>
      <vt:lpstr>Interim Voucher Example</vt:lpstr>
      <vt:lpstr>Electronic Submission of Final Vouchers</vt:lpstr>
      <vt:lpstr>Common Deficiencies</vt:lpstr>
      <vt:lpstr>Frequently Asked Questions</vt:lpstr>
      <vt:lpstr>Frequently Asked Questions</vt:lpstr>
      <vt:lpstr>Frequently Asked Questions</vt:lpstr>
      <vt:lpstr>Questions/Comments</vt:lpstr>
    </vt:vector>
  </TitlesOfParts>
  <Company>Defense Contract Audit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Sherry Kobus</dc:creator>
  <cp:lastModifiedBy>Mercado, Luis, Mr, DCAA</cp:lastModifiedBy>
  <cp:revision>195</cp:revision>
  <cp:lastPrinted>2019-07-31T13:46:42Z</cp:lastPrinted>
  <dcterms:created xsi:type="dcterms:W3CDTF">2014-10-30T14:58:09Z</dcterms:created>
  <dcterms:modified xsi:type="dcterms:W3CDTF">2022-10-11T12:56:33Z</dcterms:modified>
</cp:coreProperties>
</file>