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60" r:id="rId2"/>
    <p:sldId id="261" r:id="rId3"/>
    <p:sldId id="306" r:id="rId4"/>
    <p:sldId id="291" r:id="rId5"/>
    <p:sldId id="293" r:id="rId6"/>
    <p:sldId id="292" r:id="rId7"/>
    <p:sldId id="259" r:id="rId8"/>
    <p:sldId id="297" r:id="rId9"/>
    <p:sldId id="300" r:id="rId10"/>
    <p:sldId id="299" r:id="rId11"/>
    <p:sldId id="298" r:id="rId12"/>
    <p:sldId id="296" r:id="rId13"/>
    <p:sldId id="302" r:id="rId14"/>
    <p:sldId id="301" r:id="rId15"/>
    <p:sldId id="303" r:id="rId16"/>
    <p:sldId id="305" r:id="rId17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90" autoAdjust="0"/>
    <p:restoredTop sz="81709" autoAdjust="0"/>
  </p:normalViewPr>
  <p:slideViewPr>
    <p:cSldViewPr snapToGrid="0" snapToObjects="1">
      <p:cViewPr varScale="1">
        <p:scale>
          <a:sx n="58" d="100"/>
          <a:sy n="58" d="100"/>
        </p:scale>
        <p:origin x="16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C3D1DF8-328D-4AD0-8288-D37E52445C9E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8ABF2A7-1FCF-4551-B742-2F9154E2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592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B367442-1B2B-4C42-9BB2-A6B32860B04A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77BE7BF-2AE0-4AA2-9355-2502AB98E4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25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F06D07-EE45-46B9-A7C0-72D05181B5C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831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831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831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831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831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831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33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44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23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83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83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83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9370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831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83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198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573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533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SmartArt graphic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33822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576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93989" y="5947576"/>
            <a:ext cx="28227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FOR OFFICIAL USE ONLY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350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8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447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07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36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997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017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6338" y="6494463"/>
            <a:ext cx="1473200" cy="277812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 dirty="0" smtClea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72444" y="6494463"/>
            <a:ext cx="259910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9pPr>
          </a:lstStyle>
          <a:p>
            <a:pPr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</a:rPr>
              <a:t>One</a:t>
            </a:r>
            <a:r>
              <a:rPr lang="en-US" sz="1200" b="1" baseline="0" dirty="0" smtClean="0">
                <a:solidFill>
                  <a:schemeClr val="bg1"/>
                </a:solidFill>
                <a:latin typeface="+mn-lt"/>
              </a:rPr>
              <a:t> Agency, One Team, One Direction</a:t>
            </a:r>
            <a:endParaRPr lang="en-US" sz="12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1973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55" r:id="rId13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6"/>
        </a:buBlip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6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6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6"/>
        </a:buBlip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6"/>
        </a:buBlip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 txBox="1">
            <a:spLocks noChangeArrowheads="1"/>
          </p:cNvSpPr>
          <p:nvPr/>
        </p:nvSpPr>
        <p:spPr bwMode="auto">
          <a:xfrm>
            <a:off x="419100" y="1565158"/>
            <a:ext cx="8229600" cy="1965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>
              <a:spcBef>
                <a:spcPct val="20000"/>
              </a:spcBef>
              <a:buSzPct val="75000"/>
            </a:pPr>
            <a:r>
              <a:rPr lang="en-US" sz="4400" b="1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Real-Time</a:t>
            </a:r>
          </a:p>
          <a:p>
            <a:pPr algn="ctr" defTabSz="457200">
              <a:spcBef>
                <a:spcPct val="20000"/>
              </a:spcBef>
              <a:buSzPct val="75000"/>
            </a:pPr>
            <a:r>
              <a:rPr lang="en-US" sz="4400" b="1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Labor Evaluations</a:t>
            </a:r>
            <a:endParaRPr lang="en-US" sz="4400" b="1" dirty="0">
              <a:solidFill>
                <a:schemeClr val="tx2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1112704" y="3827925"/>
            <a:ext cx="6984694" cy="1063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SzPct val="7500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rial"/>
                <a:ea typeface="ＭＳ Ｐゴシック" pitchFamily="-83" charset="-128"/>
                <a:cs typeface="ＭＳ Ｐゴシック" pitchFamily="-83" charset="-128"/>
              </a:defRPr>
            </a:lvl1pPr>
            <a:lvl2pPr marL="4572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SzPct val="7500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/>
                <a:ea typeface="ＭＳ Ｐゴシック" pitchFamily="-83" charset="-128"/>
                <a:cs typeface="+mn-cs"/>
              </a:defRPr>
            </a:lvl2pPr>
            <a:lvl3pPr marL="9144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SzPct val="7500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/>
                <a:ea typeface="ＭＳ Ｐゴシック" pitchFamily="-83" charset="-128"/>
                <a:cs typeface="+mn-cs"/>
              </a:defRPr>
            </a:lvl3pPr>
            <a:lvl4pPr marL="13716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SzPct val="7500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ＭＳ Ｐゴシック" pitchFamily="-83" charset="-128"/>
                <a:cs typeface="+mn-cs"/>
              </a:defRPr>
            </a:lvl4pPr>
            <a:lvl5pPr marL="18288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SzPct val="7500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ＭＳ Ｐゴシック" pitchFamily="-83" charset="-128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Further information is available in the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Information for Contractors Manual under Enclosure 2, Section 4</a:t>
            </a:r>
            <a:endParaRPr lang="en-US" sz="1800" dirty="0" smtClean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961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DCAA Labor Evaluations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05" y="1600200"/>
            <a:ext cx="8668528" cy="4525963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auditor will concentrate on the following: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Employee’s understanding of timekeeping procedures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Procedures for receiving work assignment charge numbers and descriptions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How often the employee completes their timesheet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Whether the employee incudes all hours worked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Timesheet submission/approval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953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Examples of Interview Questions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05" y="1600200"/>
            <a:ext cx="8668528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Current job title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Description of current projects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Period of performance for current projects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Charge numbers/accounts used to record time spent on each project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Percentage of time on each project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Explain the procedure for revising timesheet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109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Impact of Work at Home Program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9345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employee selected for interview is working at home: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Employee’s supervisor interviewed to verify control over employee’s work at home schedule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Auditor will speak to employee over the telephone: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Discuss work at home procedures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Discuss specific work being performed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Request charge number(s) for work performed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8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Auditor may also interview employee during a follow-up visit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046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Common Real-Time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05" y="1820537"/>
            <a:ext cx="8668528" cy="3853149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Obtaining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explanations promptly concerning all questionable procedures &amp; practices observed during the floor check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18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Auditor may also question management, accounting, or other personnel to further clarify or confirm the employee’s statements</a:t>
            </a:r>
          </a:p>
          <a:p>
            <a:pPr>
              <a:spcBef>
                <a:spcPts val="1800"/>
              </a:spcBef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779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Common Real-Time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05" y="1600200"/>
            <a:ext cx="8668528" cy="452596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Perform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follow-up of employees that were unavailable on the day of the floor check to verify their existence.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Verifying employee time charges (observations made during the floor check) to the labor distribution for the pay period floor checked.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623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Contractor Response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05" y="1600200"/>
            <a:ext cx="8668528" cy="4525963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Auditor will conduct exit conference to discuss results of the evaluation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deficiencies with the DFARS business system criteria are found, the auditor will furnish a draft version of findings to be presented in a business system deficiency report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Contractor is given an opportunity to respond to findings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Response can be oral or written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Response will be incorporated into the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415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Questions/Comments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05781"/>
            <a:ext cx="8229600" cy="41148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| </a:t>
            </a:r>
            <a:fld id="{E1F5AE95-29B5-4662-A84C-BBC99D2A4CE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5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Real-Time Labor Evaluation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61012" y="2005070"/>
            <a:ext cx="8025788" cy="366861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30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is a Real-Time Labor Evaluation?</a:t>
            </a:r>
          </a:p>
          <a:p>
            <a:pPr>
              <a:lnSpc>
                <a:spcPct val="90000"/>
              </a:lnSpc>
              <a:spcBef>
                <a:spcPts val="30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Why does DCAA perform them?</a:t>
            </a:r>
          </a:p>
          <a:p>
            <a:pPr>
              <a:lnSpc>
                <a:spcPct val="90000"/>
              </a:lnSpc>
              <a:spcBef>
                <a:spcPts val="30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will you need to provide?</a:t>
            </a:r>
          </a:p>
          <a:p>
            <a:pPr>
              <a:lnSpc>
                <a:spcPct val="90000"/>
              </a:lnSpc>
              <a:spcBef>
                <a:spcPts val="30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Will you receive advance notification?</a:t>
            </a:r>
          </a:p>
          <a:p>
            <a:pPr>
              <a:lnSpc>
                <a:spcPct val="90000"/>
              </a:lnSpc>
              <a:spcBef>
                <a:spcPts val="30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Common real-time procedures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22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219" y="409594"/>
            <a:ext cx="8855814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a Real-Time Labor Evaluation?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64405" y="1828799"/>
            <a:ext cx="8734628" cy="4395729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Live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real-time examinations designed to test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contractor’s compliance with its timekeeping internal controls and procedures; and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reliability of employee time records by verifying that: 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employees are actually at work; 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they are performing in assigned job classifications; and 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time is charged to the proper cost objective.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31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9582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Why Does DCAA Perform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Real-Time Labor Evaluations?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439" y="1872867"/>
            <a:ext cx="8712594" cy="4516916"/>
          </a:xfrm>
        </p:spPr>
        <p:txBody>
          <a:bodyPr>
            <a:normAutofit fontScale="70000" lnSpcReduction="20000"/>
          </a:bodyPr>
          <a:lstStyle/>
          <a:p>
            <a:r>
              <a:rPr lang="en-US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To test for compliance with timekeeping controls</a:t>
            </a:r>
          </a:p>
          <a:p>
            <a:pPr lvl="1">
              <a:spcBef>
                <a:spcPts val="1000"/>
              </a:spcBef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Deficiencies addressed on a real-time basis</a:t>
            </a:r>
          </a:p>
          <a:p>
            <a:pPr>
              <a:spcBef>
                <a:spcPts val="2000"/>
              </a:spcBef>
            </a:pPr>
            <a:r>
              <a:rPr lang="en-US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Analysis of current labor charging and cost allocation practices</a:t>
            </a:r>
          </a:p>
          <a:p>
            <a:pPr>
              <a:spcBef>
                <a:spcPts val="2000"/>
              </a:spcBef>
            </a:pPr>
            <a:r>
              <a:rPr lang="en-US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In support of Incurred Cost Audits, performed at a later date</a:t>
            </a:r>
          </a:p>
          <a:p>
            <a:pPr lvl="1">
              <a:spcBef>
                <a:spcPts val="1000"/>
              </a:spcBef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To determine the accuracy of labor charges to contracts, indirect accounts, or other cost objectives</a:t>
            </a:r>
          </a:p>
          <a:p>
            <a:pPr lvl="1">
              <a:spcBef>
                <a:spcPts val="1000"/>
              </a:spcBef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Evaluation performed on a real-time basis since employees are more likely to remember recent events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680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Will You Need to Provide?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05" y="1600200"/>
            <a:ext cx="8668528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current list of employees &amp; their locations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Timekeeping procedures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Procedures for Work at Home program (telecommuting)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Point of Contact for employee interviews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Will also need an alternate point of contact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Separate point of contacts for each location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984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4068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Will You Receive Advance Notification?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104"/>
            <a:ext cx="8229600" cy="398810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Labor evaluations are unannounced so we will not call in advance to let you know we are coming or ask for a convenient time to meet.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The auditor will arrive at your location and request to meet with the point of contact.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The auditor will request to interview employees at their assigned workstation.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304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219" y="409594"/>
            <a:ext cx="8855814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Common Real-Time Procedures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64405" y="1828799"/>
            <a:ext cx="8734628" cy="439572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Common procedures include: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Evaluating timekeeping procedures/internal controls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Employee interviews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Analysis of employee timekeeping practices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Reconciliation of labor charges with subsequent payroll and labor distribution records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Purpose of Employee Interviews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05" y="1600200"/>
            <a:ext cx="8668528" cy="4525963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Verifying employees exist and are at work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Labor charges are to the appropriate cost objective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Verifying employees are performing in assigned job classifications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 if the recorded labor hour charges are a fair representation of the work performed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435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DCAA Labor Evaluations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05" y="1600200"/>
            <a:ext cx="8668528" cy="4525963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auditor will ask the employee for a copy of their timesheet upon arrival at their workstation or request the employee open their timekeeping application and input screen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Other items the auditor may request include: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Copies of timekeeping procedures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Written descriptions of current projects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Employee identification number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Authorization for charging current projects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319513"/>
      </p:ext>
    </p:extLst>
  </p:cSld>
  <p:clrMapOvr>
    <a:masterClrMapping/>
  </p:clrMapOvr>
</p:sld>
</file>

<file path=ppt/theme/theme1.xml><?xml version="1.0" encoding="utf-8"?>
<a:theme xmlns:a="http://schemas.openxmlformats.org/drawingml/2006/main" name="DCAA20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DCAA2017</Template>
  <TotalTime>1809</TotalTime>
  <Words>776</Words>
  <Application>Microsoft Office PowerPoint</Application>
  <PresentationFormat>On-screen Show (4:3)</PresentationFormat>
  <Paragraphs>120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ＭＳ Ｐゴシック</vt:lpstr>
      <vt:lpstr>Arial</vt:lpstr>
      <vt:lpstr>Calibri</vt:lpstr>
      <vt:lpstr>DCAA2017</vt:lpstr>
      <vt:lpstr>PowerPoint Presentation</vt:lpstr>
      <vt:lpstr>Real-Time Labor Evaluation</vt:lpstr>
      <vt:lpstr>What is a Real-Time Labor Evaluation?</vt:lpstr>
      <vt:lpstr>Why Does DCAA Perform Real-Time Labor Evaluations?</vt:lpstr>
      <vt:lpstr>What Will You Need to Provide?</vt:lpstr>
      <vt:lpstr>Will You Receive Advance Notification?</vt:lpstr>
      <vt:lpstr>Common Real-Time Procedures</vt:lpstr>
      <vt:lpstr>Purpose of Employee Interviews</vt:lpstr>
      <vt:lpstr>DCAA Labor Evaluations</vt:lpstr>
      <vt:lpstr>DCAA Labor Evaluations</vt:lpstr>
      <vt:lpstr>Examples of Interview Questions</vt:lpstr>
      <vt:lpstr>Impact of Work at Home Program</vt:lpstr>
      <vt:lpstr>Common Real-Time Procedures</vt:lpstr>
      <vt:lpstr>Common Real-Time Procedures</vt:lpstr>
      <vt:lpstr>Contractor Response</vt:lpstr>
      <vt:lpstr>Questions/Comments</vt:lpstr>
    </vt:vector>
  </TitlesOfParts>
  <Company>Defense Contract Audit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Sherry Kobus</dc:creator>
  <cp:lastModifiedBy>Mercado, Luis, Mr, DCAA</cp:lastModifiedBy>
  <cp:revision>186</cp:revision>
  <cp:lastPrinted>2019-12-09T15:56:37Z</cp:lastPrinted>
  <dcterms:created xsi:type="dcterms:W3CDTF">2014-06-11T18:23:17Z</dcterms:created>
  <dcterms:modified xsi:type="dcterms:W3CDTF">2022-10-11T12:57:39Z</dcterms:modified>
</cp:coreProperties>
</file>