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258" r:id="rId2"/>
    <p:sldId id="259" r:id="rId3"/>
    <p:sldId id="260" r:id="rId4"/>
    <p:sldId id="261" r:id="rId5"/>
    <p:sldId id="262" r:id="rId6"/>
    <p:sldId id="265" r:id="rId7"/>
    <p:sldId id="266" r:id="rId8"/>
    <p:sldId id="282"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63" r:id="rId25"/>
    <p:sldId id="284" r:id="rId26"/>
    <p:sldId id="285" r:id="rId27"/>
    <p:sldId id="286" r:id="rId28"/>
    <p:sldId id="283" r:id="rId29"/>
    <p:sldId id="294" r:id="rId30"/>
    <p:sldId id="296" r:id="rId31"/>
    <p:sldId id="295" r:id="rId32"/>
    <p:sldId id="297" r:id="rId33"/>
    <p:sldId id="298" r:id="rId34"/>
    <p:sldId id="299" r:id="rId35"/>
    <p:sldId id="300" r:id="rId36"/>
    <p:sldId id="264" r:id="rId37"/>
    <p:sldId id="287" r:id="rId38"/>
    <p:sldId id="289" r:id="rId39"/>
    <p:sldId id="293" r:id="rId40"/>
    <p:sldId id="291" r:id="rId41"/>
    <p:sldId id="290" r:id="rId42"/>
    <p:sldId id="288" r:id="rId43"/>
    <p:sldId id="292" r:id="rId4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816" autoAdjust="0"/>
  </p:normalViewPr>
  <p:slideViewPr>
    <p:cSldViewPr snapToGrid="0" snapToObjects="1">
      <p:cViewPr varScale="1">
        <p:scale>
          <a:sx n="36" d="100"/>
          <a:sy n="36" d="100"/>
        </p:scale>
        <p:origin x="2376" y="4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9" d="100"/>
          <a:sy n="49" d="100"/>
        </p:scale>
        <p:origin x="288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35CFD-49B9-4A3D-A118-601F4AE4819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EE3A900F-89E2-48DA-B764-DD57F08C615F}">
      <dgm:prSet phldrT="[Text]"/>
      <dgm:spPr/>
      <dgm:t>
        <a:bodyPr/>
        <a:lstStyle/>
        <a:p>
          <a:r>
            <a:rPr lang="en-US" dirty="0" smtClean="0"/>
            <a:t>The user requests CSP role.</a:t>
          </a:r>
          <a:endParaRPr lang="en-US" dirty="0"/>
        </a:p>
      </dgm:t>
    </dgm:pt>
    <dgm:pt modelId="{29027C19-C08A-4666-BCB2-B7A28B74050F}" type="parTrans" cxnId="{0736C420-1D5A-46BA-8A08-B690FBC77BD8}">
      <dgm:prSet/>
      <dgm:spPr/>
      <dgm:t>
        <a:bodyPr/>
        <a:lstStyle/>
        <a:p>
          <a:endParaRPr lang="en-US"/>
        </a:p>
      </dgm:t>
    </dgm:pt>
    <dgm:pt modelId="{537B26DA-6631-4ADA-AF11-DF0216DCC462}" type="sibTrans" cxnId="{0736C420-1D5A-46BA-8A08-B690FBC77BD8}">
      <dgm:prSet/>
      <dgm:spPr/>
      <dgm:t>
        <a:bodyPr/>
        <a:lstStyle/>
        <a:p>
          <a:endParaRPr lang="en-US"/>
        </a:p>
      </dgm:t>
    </dgm:pt>
    <dgm:pt modelId="{5FEFEBE4-FE79-4036-9CA4-8DA7A492B9C9}">
      <dgm:prSet phldrT="[Text]"/>
      <dgm:spPr/>
      <dgm:t>
        <a:bodyPr/>
        <a:lstStyle/>
        <a:p>
          <a:r>
            <a:rPr lang="en-US" dirty="0" smtClean="0"/>
            <a:t>The Request is processed through PIEE</a:t>
          </a:r>
          <a:endParaRPr lang="en-US" dirty="0"/>
        </a:p>
      </dgm:t>
    </dgm:pt>
    <dgm:pt modelId="{91DE1A0A-4E32-46C4-8BBA-94347FE6763C}" type="parTrans" cxnId="{BA9E3D1D-2D7B-4697-BC3F-A09E1BA1DBD7}">
      <dgm:prSet/>
      <dgm:spPr/>
      <dgm:t>
        <a:bodyPr/>
        <a:lstStyle/>
        <a:p>
          <a:endParaRPr lang="en-US"/>
        </a:p>
      </dgm:t>
    </dgm:pt>
    <dgm:pt modelId="{CAD84980-FA12-4CF0-A0DE-10683F761DB9}" type="sibTrans" cxnId="{BA9E3D1D-2D7B-4697-BC3F-A09E1BA1DBD7}">
      <dgm:prSet/>
      <dgm:spPr/>
      <dgm:t>
        <a:bodyPr/>
        <a:lstStyle/>
        <a:p>
          <a:endParaRPr lang="en-US"/>
        </a:p>
      </dgm:t>
    </dgm:pt>
    <dgm:pt modelId="{EAE8A502-8F58-43AD-BE3F-70CC79D281EB}">
      <dgm:prSet phldrT="[Text]"/>
      <dgm:spPr/>
      <dgm:t>
        <a:bodyPr/>
        <a:lstStyle/>
        <a:p>
          <a:r>
            <a:rPr lang="en-US" dirty="0" smtClean="0"/>
            <a:t>The PIEE Approves the Role.</a:t>
          </a:r>
          <a:endParaRPr lang="en-US" dirty="0"/>
        </a:p>
      </dgm:t>
    </dgm:pt>
    <dgm:pt modelId="{F24EC663-A027-4ECB-A27C-68EE2B038E88}" type="parTrans" cxnId="{C50A2AD8-DEA8-45C6-B963-C8C03C13F5BD}">
      <dgm:prSet/>
      <dgm:spPr/>
      <dgm:t>
        <a:bodyPr/>
        <a:lstStyle/>
        <a:p>
          <a:endParaRPr lang="en-US"/>
        </a:p>
      </dgm:t>
    </dgm:pt>
    <dgm:pt modelId="{00F9BB52-E5D0-438A-A798-59E6457FDDC9}" type="sibTrans" cxnId="{C50A2AD8-DEA8-45C6-B963-C8C03C13F5BD}">
      <dgm:prSet/>
      <dgm:spPr/>
      <dgm:t>
        <a:bodyPr/>
        <a:lstStyle/>
        <a:p>
          <a:endParaRPr lang="en-US"/>
        </a:p>
      </dgm:t>
    </dgm:pt>
    <dgm:pt modelId="{9D0C74A2-D7C2-4CD7-BACB-3B4C7C2F74F3}">
      <dgm:prSet phldrT="[Text]"/>
      <dgm:spPr/>
      <dgm:t>
        <a:bodyPr/>
        <a:lstStyle/>
        <a:p>
          <a:r>
            <a:rPr lang="en-US" dirty="0" smtClean="0"/>
            <a:t>Once the role is approved the CSP appears in the PIEE profile.</a:t>
          </a:r>
          <a:endParaRPr lang="en-US" dirty="0"/>
        </a:p>
      </dgm:t>
    </dgm:pt>
    <dgm:pt modelId="{39D8F159-041D-41FA-AE1E-B78104E032CD}" type="parTrans" cxnId="{8CE83BC5-06C7-4D2C-9F21-EB73328688AA}">
      <dgm:prSet/>
      <dgm:spPr/>
      <dgm:t>
        <a:bodyPr/>
        <a:lstStyle/>
        <a:p>
          <a:endParaRPr lang="en-US"/>
        </a:p>
      </dgm:t>
    </dgm:pt>
    <dgm:pt modelId="{8F1A2EEA-374B-4479-ADDE-AF375A3FD9DB}" type="sibTrans" cxnId="{8CE83BC5-06C7-4D2C-9F21-EB73328688AA}">
      <dgm:prSet/>
      <dgm:spPr/>
      <dgm:t>
        <a:bodyPr/>
        <a:lstStyle/>
        <a:p>
          <a:endParaRPr lang="en-US"/>
        </a:p>
      </dgm:t>
    </dgm:pt>
    <dgm:pt modelId="{B5E9CB82-4CF0-42FB-BF75-278B5094AE19}" type="pres">
      <dgm:prSet presAssocID="{DBE35CFD-49B9-4A3D-A118-601F4AE48197}" presName="Name0" presStyleCnt="0">
        <dgm:presLayoutVars>
          <dgm:dir/>
          <dgm:resizeHandles val="exact"/>
        </dgm:presLayoutVars>
      </dgm:prSet>
      <dgm:spPr/>
      <dgm:t>
        <a:bodyPr/>
        <a:lstStyle/>
        <a:p>
          <a:endParaRPr lang="en-US"/>
        </a:p>
      </dgm:t>
    </dgm:pt>
    <dgm:pt modelId="{81D69B2B-438C-4F8F-A7E3-B45BB759C60C}" type="pres">
      <dgm:prSet presAssocID="{EE3A900F-89E2-48DA-B764-DD57F08C615F}" presName="node" presStyleLbl="node1" presStyleIdx="0" presStyleCnt="4">
        <dgm:presLayoutVars>
          <dgm:bulletEnabled val="1"/>
        </dgm:presLayoutVars>
      </dgm:prSet>
      <dgm:spPr/>
      <dgm:t>
        <a:bodyPr/>
        <a:lstStyle/>
        <a:p>
          <a:endParaRPr lang="en-US"/>
        </a:p>
      </dgm:t>
    </dgm:pt>
    <dgm:pt modelId="{1CFDF644-E350-4F4C-88C6-0667C72A9E6A}" type="pres">
      <dgm:prSet presAssocID="{537B26DA-6631-4ADA-AF11-DF0216DCC462}" presName="sibTrans" presStyleLbl="sibTrans1D1" presStyleIdx="0" presStyleCnt="3"/>
      <dgm:spPr/>
      <dgm:t>
        <a:bodyPr/>
        <a:lstStyle/>
        <a:p>
          <a:endParaRPr lang="en-US"/>
        </a:p>
      </dgm:t>
    </dgm:pt>
    <dgm:pt modelId="{FD3F8372-5AEA-492A-BB64-F78E7E1F4E1B}" type="pres">
      <dgm:prSet presAssocID="{537B26DA-6631-4ADA-AF11-DF0216DCC462}" presName="connectorText" presStyleLbl="sibTrans1D1" presStyleIdx="0" presStyleCnt="3"/>
      <dgm:spPr/>
      <dgm:t>
        <a:bodyPr/>
        <a:lstStyle/>
        <a:p>
          <a:endParaRPr lang="en-US"/>
        </a:p>
      </dgm:t>
    </dgm:pt>
    <dgm:pt modelId="{E233DC93-09F9-4B37-BA77-2AAFC62BAF5A}" type="pres">
      <dgm:prSet presAssocID="{5FEFEBE4-FE79-4036-9CA4-8DA7A492B9C9}" presName="node" presStyleLbl="node1" presStyleIdx="1" presStyleCnt="4">
        <dgm:presLayoutVars>
          <dgm:bulletEnabled val="1"/>
        </dgm:presLayoutVars>
      </dgm:prSet>
      <dgm:spPr/>
      <dgm:t>
        <a:bodyPr/>
        <a:lstStyle/>
        <a:p>
          <a:endParaRPr lang="en-US"/>
        </a:p>
      </dgm:t>
    </dgm:pt>
    <dgm:pt modelId="{E003FCAC-3098-42E5-888C-0F46BF58A334}" type="pres">
      <dgm:prSet presAssocID="{CAD84980-FA12-4CF0-A0DE-10683F761DB9}" presName="sibTrans" presStyleLbl="sibTrans1D1" presStyleIdx="1" presStyleCnt="3"/>
      <dgm:spPr/>
      <dgm:t>
        <a:bodyPr/>
        <a:lstStyle/>
        <a:p>
          <a:endParaRPr lang="en-US"/>
        </a:p>
      </dgm:t>
    </dgm:pt>
    <dgm:pt modelId="{8FA6747D-4524-4B62-8931-77793C38D3BB}" type="pres">
      <dgm:prSet presAssocID="{CAD84980-FA12-4CF0-A0DE-10683F761DB9}" presName="connectorText" presStyleLbl="sibTrans1D1" presStyleIdx="1" presStyleCnt="3"/>
      <dgm:spPr/>
      <dgm:t>
        <a:bodyPr/>
        <a:lstStyle/>
        <a:p>
          <a:endParaRPr lang="en-US"/>
        </a:p>
      </dgm:t>
    </dgm:pt>
    <dgm:pt modelId="{128C9B96-DBBF-4ACD-9D70-64B84052205A}" type="pres">
      <dgm:prSet presAssocID="{EAE8A502-8F58-43AD-BE3F-70CC79D281EB}" presName="node" presStyleLbl="node1" presStyleIdx="2" presStyleCnt="4">
        <dgm:presLayoutVars>
          <dgm:bulletEnabled val="1"/>
        </dgm:presLayoutVars>
      </dgm:prSet>
      <dgm:spPr/>
      <dgm:t>
        <a:bodyPr/>
        <a:lstStyle/>
        <a:p>
          <a:endParaRPr lang="en-US"/>
        </a:p>
      </dgm:t>
    </dgm:pt>
    <dgm:pt modelId="{EC62A5AE-4C5E-421F-B50E-896E1DC789BE}" type="pres">
      <dgm:prSet presAssocID="{00F9BB52-E5D0-438A-A798-59E6457FDDC9}" presName="sibTrans" presStyleLbl="sibTrans1D1" presStyleIdx="2" presStyleCnt="3"/>
      <dgm:spPr/>
      <dgm:t>
        <a:bodyPr/>
        <a:lstStyle/>
        <a:p>
          <a:endParaRPr lang="en-US"/>
        </a:p>
      </dgm:t>
    </dgm:pt>
    <dgm:pt modelId="{A68CD9FD-3FF2-4717-B5DD-66C0B219F072}" type="pres">
      <dgm:prSet presAssocID="{00F9BB52-E5D0-438A-A798-59E6457FDDC9}" presName="connectorText" presStyleLbl="sibTrans1D1" presStyleIdx="2" presStyleCnt="3"/>
      <dgm:spPr/>
      <dgm:t>
        <a:bodyPr/>
        <a:lstStyle/>
        <a:p>
          <a:endParaRPr lang="en-US"/>
        </a:p>
      </dgm:t>
    </dgm:pt>
    <dgm:pt modelId="{CDE742E2-9AE1-4BA0-AB4D-440A3AEB0836}" type="pres">
      <dgm:prSet presAssocID="{9D0C74A2-D7C2-4CD7-BACB-3B4C7C2F74F3}" presName="node" presStyleLbl="node1" presStyleIdx="3" presStyleCnt="4">
        <dgm:presLayoutVars>
          <dgm:bulletEnabled val="1"/>
        </dgm:presLayoutVars>
      </dgm:prSet>
      <dgm:spPr/>
      <dgm:t>
        <a:bodyPr/>
        <a:lstStyle/>
        <a:p>
          <a:endParaRPr lang="en-US"/>
        </a:p>
      </dgm:t>
    </dgm:pt>
  </dgm:ptLst>
  <dgm:cxnLst>
    <dgm:cxn modelId="{85C0F665-E5D3-4A7A-8715-5787D715011A}" type="presOf" srcId="{CAD84980-FA12-4CF0-A0DE-10683F761DB9}" destId="{8FA6747D-4524-4B62-8931-77793C38D3BB}" srcOrd="1" destOrd="0" presId="urn:microsoft.com/office/officeart/2005/8/layout/bProcess3"/>
    <dgm:cxn modelId="{3D325E87-08A8-47AB-80D1-70705029DDDE}" type="presOf" srcId="{CAD84980-FA12-4CF0-A0DE-10683F761DB9}" destId="{E003FCAC-3098-42E5-888C-0F46BF58A334}" srcOrd="0" destOrd="0" presId="urn:microsoft.com/office/officeart/2005/8/layout/bProcess3"/>
    <dgm:cxn modelId="{F07CBD81-3F9A-46C1-BA89-603964ADF058}" type="presOf" srcId="{537B26DA-6631-4ADA-AF11-DF0216DCC462}" destId="{FD3F8372-5AEA-492A-BB64-F78E7E1F4E1B}" srcOrd="1" destOrd="0" presId="urn:microsoft.com/office/officeart/2005/8/layout/bProcess3"/>
    <dgm:cxn modelId="{EA2F8C2A-9E13-4EBC-AB55-A5DD96634B6B}" type="presOf" srcId="{DBE35CFD-49B9-4A3D-A118-601F4AE48197}" destId="{B5E9CB82-4CF0-42FB-BF75-278B5094AE19}" srcOrd="0" destOrd="0" presId="urn:microsoft.com/office/officeart/2005/8/layout/bProcess3"/>
    <dgm:cxn modelId="{73A781DF-D09E-4682-A73D-663389240C29}" type="presOf" srcId="{EE3A900F-89E2-48DA-B764-DD57F08C615F}" destId="{81D69B2B-438C-4F8F-A7E3-B45BB759C60C}" srcOrd="0" destOrd="0" presId="urn:microsoft.com/office/officeart/2005/8/layout/bProcess3"/>
    <dgm:cxn modelId="{0736C420-1D5A-46BA-8A08-B690FBC77BD8}" srcId="{DBE35CFD-49B9-4A3D-A118-601F4AE48197}" destId="{EE3A900F-89E2-48DA-B764-DD57F08C615F}" srcOrd="0" destOrd="0" parTransId="{29027C19-C08A-4666-BCB2-B7A28B74050F}" sibTransId="{537B26DA-6631-4ADA-AF11-DF0216DCC462}"/>
    <dgm:cxn modelId="{C50A2AD8-DEA8-45C6-B963-C8C03C13F5BD}" srcId="{DBE35CFD-49B9-4A3D-A118-601F4AE48197}" destId="{EAE8A502-8F58-43AD-BE3F-70CC79D281EB}" srcOrd="2" destOrd="0" parTransId="{F24EC663-A027-4ECB-A27C-68EE2B038E88}" sibTransId="{00F9BB52-E5D0-438A-A798-59E6457FDDC9}"/>
    <dgm:cxn modelId="{8CE83BC5-06C7-4D2C-9F21-EB73328688AA}" srcId="{DBE35CFD-49B9-4A3D-A118-601F4AE48197}" destId="{9D0C74A2-D7C2-4CD7-BACB-3B4C7C2F74F3}" srcOrd="3" destOrd="0" parTransId="{39D8F159-041D-41FA-AE1E-B78104E032CD}" sibTransId="{8F1A2EEA-374B-4479-ADDE-AF375A3FD9DB}"/>
    <dgm:cxn modelId="{3D1242E1-362C-4AB7-9EF1-0D9C6E5E2F7E}" type="presOf" srcId="{00F9BB52-E5D0-438A-A798-59E6457FDDC9}" destId="{EC62A5AE-4C5E-421F-B50E-896E1DC789BE}" srcOrd="0" destOrd="0" presId="urn:microsoft.com/office/officeart/2005/8/layout/bProcess3"/>
    <dgm:cxn modelId="{A8A10F71-386F-4CF5-ABBB-7629171EF3A7}" type="presOf" srcId="{5FEFEBE4-FE79-4036-9CA4-8DA7A492B9C9}" destId="{E233DC93-09F9-4B37-BA77-2AAFC62BAF5A}" srcOrd="0" destOrd="0" presId="urn:microsoft.com/office/officeart/2005/8/layout/bProcess3"/>
    <dgm:cxn modelId="{54494DDC-3446-4822-84AF-B1F1D4BCAE7C}" type="presOf" srcId="{9D0C74A2-D7C2-4CD7-BACB-3B4C7C2F74F3}" destId="{CDE742E2-9AE1-4BA0-AB4D-440A3AEB0836}" srcOrd="0" destOrd="0" presId="urn:microsoft.com/office/officeart/2005/8/layout/bProcess3"/>
    <dgm:cxn modelId="{4C99A309-5749-41A6-ABDB-2A5D3CE18979}" type="presOf" srcId="{EAE8A502-8F58-43AD-BE3F-70CC79D281EB}" destId="{128C9B96-DBBF-4ACD-9D70-64B84052205A}" srcOrd="0" destOrd="0" presId="urn:microsoft.com/office/officeart/2005/8/layout/bProcess3"/>
    <dgm:cxn modelId="{FD1A5AF2-9EBD-40C3-8AFD-66ECFF710ACD}" type="presOf" srcId="{00F9BB52-E5D0-438A-A798-59E6457FDDC9}" destId="{A68CD9FD-3FF2-4717-B5DD-66C0B219F072}" srcOrd="1" destOrd="0" presId="urn:microsoft.com/office/officeart/2005/8/layout/bProcess3"/>
    <dgm:cxn modelId="{A7FF7198-C2AF-4DCF-8186-CCBCC9785F95}" type="presOf" srcId="{537B26DA-6631-4ADA-AF11-DF0216DCC462}" destId="{1CFDF644-E350-4F4C-88C6-0667C72A9E6A}" srcOrd="0" destOrd="0" presId="urn:microsoft.com/office/officeart/2005/8/layout/bProcess3"/>
    <dgm:cxn modelId="{BA9E3D1D-2D7B-4697-BC3F-A09E1BA1DBD7}" srcId="{DBE35CFD-49B9-4A3D-A118-601F4AE48197}" destId="{5FEFEBE4-FE79-4036-9CA4-8DA7A492B9C9}" srcOrd="1" destOrd="0" parTransId="{91DE1A0A-4E32-46C4-8BBA-94347FE6763C}" sibTransId="{CAD84980-FA12-4CF0-A0DE-10683F761DB9}"/>
    <dgm:cxn modelId="{EEABCF08-CBC6-4F01-870A-66E82A646773}" type="presParOf" srcId="{B5E9CB82-4CF0-42FB-BF75-278B5094AE19}" destId="{81D69B2B-438C-4F8F-A7E3-B45BB759C60C}" srcOrd="0" destOrd="0" presId="urn:microsoft.com/office/officeart/2005/8/layout/bProcess3"/>
    <dgm:cxn modelId="{C3F2EF25-F3EA-4D12-8F66-DCE3B7B3925B}" type="presParOf" srcId="{B5E9CB82-4CF0-42FB-BF75-278B5094AE19}" destId="{1CFDF644-E350-4F4C-88C6-0667C72A9E6A}" srcOrd="1" destOrd="0" presId="urn:microsoft.com/office/officeart/2005/8/layout/bProcess3"/>
    <dgm:cxn modelId="{3159D70E-8EF8-4B90-B91F-F29CCB903F0D}" type="presParOf" srcId="{1CFDF644-E350-4F4C-88C6-0667C72A9E6A}" destId="{FD3F8372-5AEA-492A-BB64-F78E7E1F4E1B}" srcOrd="0" destOrd="0" presId="urn:microsoft.com/office/officeart/2005/8/layout/bProcess3"/>
    <dgm:cxn modelId="{13F7FE2F-4954-4939-A4E4-CE846654C4D7}" type="presParOf" srcId="{B5E9CB82-4CF0-42FB-BF75-278B5094AE19}" destId="{E233DC93-09F9-4B37-BA77-2AAFC62BAF5A}" srcOrd="2" destOrd="0" presId="urn:microsoft.com/office/officeart/2005/8/layout/bProcess3"/>
    <dgm:cxn modelId="{8F937A3C-CE36-4F0E-8DFE-94472163506E}" type="presParOf" srcId="{B5E9CB82-4CF0-42FB-BF75-278B5094AE19}" destId="{E003FCAC-3098-42E5-888C-0F46BF58A334}" srcOrd="3" destOrd="0" presId="urn:microsoft.com/office/officeart/2005/8/layout/bProcess3"/>
    <dgm:cxn modelId="{65A66CD5-23FD-4327-BE48-D37079C1CEDB}" type="presParOf" srcId="{E003FCAC-3098-42E5-888C-0F46BF58A334}" destId="{8FA6747D-4524-4B62-8931-77793C38D3BB}" srcOrd="0" destOrd="0" presId="urn:microsoft.com/office/officeart/2005/8/layout/bProcess3"/>
    <dgm:cxn modelId="{DC3E28C9-66D0-4993-8486-26D9FABE7D66}" type="presParOf" srcId="{B5E9CB82-4CF0-42FB-BF75-278B5094AE19}" destId="{128C9B96-DBBF-4ACD-9D70-64B84052205A}" srcOrd="4" destOrd="0" presId="urn:microsoft.com/office/officeart/2005/8/layout/bProcess3"/>
    <dgm:cxn modelId="{378678CD-F414-4DAA-B741-86FAD987C939}" type="presParOf" srcId="{B5E9CB82-4CF0-42FB-BF75-278B5094AE19}" destId="{EC62A5AE-4C5E-421F-B50E-896E1DC789BE}" srcOrd="5" destOrd="0" presId="urn:microsoft.com/office/officeart/2005/8/layout/bProcess3"/>
    <dgm:cxn modelId="{4C4B4339-3B06-4D73-A54F-64D6BDCDD8BA}" type="presParOf" srcId="{EC62A5AE-4C5E-421F-B50E-896E1DC789BE}" destId="{A68CD9FD-3FF2-4717-B5DD-66C0B219F072}" srcOrd="0" destOrd="0" presId="urn:microsoft.com/office/officeart/2005/8/layout/bProcess3"/>
    <dgm:cxn modelId="{832C1DE6-BEFE-4913-B6FE-6B981521BF75}" type="presParOf" srcId="{B5E9CB82-4CF0-42FB-BF75-278B5094AE19}" destId="{CDE742E2-9AE1-4BA0-AB4D-440A3AEB0836}"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35CFD-49B9-4A3D-A118-601F4AE4819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EE3A900F-89E2-48DA-B764-DD57F08C615F}">
      <dgm:prSet phldrT="[Text]"/>
      <dgm:spPr/>
      <dgm:t>
        <a:bodyPr/>
        <a:lstStyle/>
        <a:p>
          <a:r>
            <a:rPr lang="en-US" dirty="0" smtClean="0"/>
            <a:t>Login into PIEE then select CSP</a:t>
          </a:r>
          <a:endParaRPr lang="en-US" dirty="0"/>
        </a:p>
      </dgm:t>
    </dgm:pt>
    <dgm:pt modelId="{29027C19-C08A-4666-BCB2-B7A28B74050F}" type="parTrans" cxnId="{0736C420-1D5A-46BA-8A08-B690FBC77BD8}">
      <dgm:prSet/>
      <dgm:spPr/>
      <dgm:t>
        <a:bodyPr/>
        <a:lstStyle/>
        <a:p>
          <a:endParaRPr lang="en-US"/>
        </a:p>
      </dgm:t>
    </dgm:pt>
    <dgm:pt modelId="{537B26DA-6631-4ADA-AF11-DF0216DCC462}" type="sibTrans" cxnId="{0736C420-1D5A-46BA-8A08-B690FBC77BD8}">
      <dgm:prSet/>
      <dgm:spPr/>
      <dgm:t>
        <a:bodyPr/>
        <a:lstStyle/>
        <a:p>
          <a:endParaRPr lang="en-US"/>
        </a:p>
      </dgm:t>
    </dgm:pt>
    <dgm:pt modelId="{5FEFEBE4-FE79-4036-9CA4-8DA7A492B9C9}">
      <dgm:prSet phldrT="[Text]"/>
      <dgm:spPr/>
      <dgm:t>
        <a:bodyPr/>
        <a:lstStyle/>
        <a:p>
          <a:r>
            <a:rPr lang="en-US" dirty="0" smtClean="0"/>
            <a:t>Select CAGE from list</a:t>
          </a:r>
          <a:endParaRPr lang="en-US" dirty="0"/>
        </a:p>
      </dgm:t>
    </dgm:pt>
    <dgm:pt modelId="{91DE1A0A-4E32-46C4-8BBA-94347FE6763C}" type="parTrans" cxnId="{BA9E3D1D-2D7B-4697-BC3F-A09E1BA1DBD7}">
      <dgm:prSet/>
      <dgm:spPr/>
      <dgm:t>
        <a:bodyPr/>
        <a:lstStyle/>
        <a:p>
          <a:endParaRPr lang="en-US"/>
        </a:p>
      </dgm:t>
    </dgm:pt>
    <dgm:pt modelId="{CAD84980-FA12-4CF0-A0DE-10683F761DB9}" type="sibTrans" cxnId="{BA9E3D1D-2D7B-4697-BC3F-A09E1BA1DBD7}">
      <dgm:prSet/>
      <dgm:spPr/>
      <dgm:t>
        <a:bodyPr/>
        <a:lstStyle/>
        <a:p>
          <a:endParaRPr lang="en-US"/>
        </a:p>
      </dgm:t>
    </dgm:pt>
    <dgm:pt modelId="{EAE8A502-8F58-43AD-BE3F-70CC79D281EB}">
      <dgm:prSet phldrT="[Text]"/>
      <dgm:spPr/>
      <dgm:t>
        <a:bodyPr/>
        <a:lstStyle/>
        <a:p>
          <a:r>
            <a:rPr lang="en-US" dirty="0" smtClean="0"/>
            <a:t>System verifies</a:t>
          </a:r>
          <a:endParaRPr lang="en-US" dirty="0"/>
        </a:p>
      </dgm:t>
    </dgm:pt>
    <dgm:pt modelId="{F24EC663-A027-4ECB-A27C-68EE2B038E88}" type="parTrans" cxnId="{C50A2AD8-DEA8-45C6-B963-C8C03C13F5BD}">
      <dgm:prSet/>
      <dgm:spPr/>
      <dgm:t>
        <a:bodyPr/>
        <a:lstStyle/>
        <a:p>
          <a:endParaRPr lang="en-US"/>
        </a:p>
      </dgm:t>
    </dgm:pt>
    <dgm:pt modelId="{00F9BB52-E5D0-438A-A798-59E6457FDDC9}" type="sibTrans" cxnId="{C50A2AD8-DEA8-45C6-B963-C8C03C13F5BD}">
      <dgm:prSet/>
      <dgm:spPr/>
      <dgm:t>
        <a:bodyPr/>
        <a:lstStyle/>
        <a:p>
          <a:endParaRPr lang="en-US"/>
        </a:p>
      </dgm:t>
    </dgm:pt>
    <dgm:pt modelId="{9D0C74A2-D7C2-4CD7-BACB-3B4C7C2F74F3}">
      <dgm:prSet phldrT="[Text]"/>
      <dgm:spPr/>
      <dgm:t>
        <a:bodyPr/>
        <a:lstStyle/>
        <a:p>
          <a:r>
            <a:rPr lang="en-US" dirty="0" smtClean="0"/>
            <a:t>Verify your company information.  If incorrect, get it updated.</a:t>
          </a:r>
          <a:endParaRPr lang="en-US" dirty="0"/>
        </a:p>
      </dgm:t>
    </dgm:pt>
    <dgm:pt modelId="{39D8F159-041D-41FA-AE1E-B78104E032CD}" type="parTrans" cxnId="{8CE83BC5-06C7-4D2C-9F21-EB73328688AA}">
      <dgm:prSet/>
      <dgm:spPr/>
      <dgm:t>
        <a:bodyPr/>
        <a:lstStyle/>
        <a:p>
          <a:endParaRPr lang="en-US"/>
        </a:p>
      </dgm:t>
    </dgm:pt>
    <dgm:pt modelId="{8F1A2EEA-374B-4479-ADDE-AF375A3FD9DB}" type="sibTrans" cxnId="{8CE83BC5-06C7-4D2C-9F21-EB73328688AA}">
      <dgm:prSet/>
      <dgm:spPr/>
      <dgm:t>
        <a:bodyPr/>
        <a:lstStyle/>
        <a:p>
          <a:endParaRPr lang="en-US"/>
        </a:p>
      </dgm:t>
    </dgm:pt>
    <dgm:pt modelId="{C63411BB-2E0D-4484-9016-EE8A9059EEF0}">
      <dgm:prSet phldrT="[Text]"/>
      <dgm:spPr/>
      <dgm:t>
        <a:bodyPr/>
        <a:lstStyle/>
        <a:p>
          <a:r>
            <a:rPr lang="en-US" dirty="0" smtClean="0"/>
            <a:t>Upload Submission</a:t>
          </a:r>
          <a:endParaRPr lang="en-US" dirty="0"/>
        </a:p>
      </dgm:t>
    </dgm:pt>
    <dgm:pt modelId="{255F11D1-96A3-4FEE-9514-B72DC619F2C1}" type="parTrans" cxnId="{54CF12FE-268F-43F7-A509-C527C20D6FBE}">
      <dgm:prSet/>
      <dgm:spPr/>
      <dgm:t>
        <a:bodyPr/>
        <a:lstStyle/>
        <a:p>
          <a:endParaRPr lang="en-US"/>
        </a:p>
      </dgm:t>
    </dgm:pt>
    <dgm:pt modelId="{8EC39709-605E-42EA-8322-B79C5D68ADB8}" type="sibTrans" cxnId="{54CF12FE-268F-43F7-A509-C527C20D6FBE}">
      <dgm:prSet/>
      <dgm:spPr/>
      <dgm:t>
        <a:bodyPr/>
        <a:lstStyle/>
        <a:p>
          <a:endParaRPr lang="en-US"/>
        </a:p>
      </dgm:t>
    </dgm:pt>
    <dgm:pt modelId="{CC5FF243-CC0D-4951-9573-AAFC73B57580}">
      <dgm:prSet phldrT="[Text]"/>
      <dgm:spPr/>
      <dgm:t>
        <a:bodyPr/>
        <a:lstStyle/>
        <a:p>
          <a:r>
            <a:rPr lang="en-US" dirty="0" smtClean="0"/>
            <a:t>Once submitted, file transferred to DCAA SharePoint</a:t>
          </a:r>
          <a:endParaRPr lang="en-US" dirty="0"/>
        </a:p>
      </dgm:t>
    </dgm:pt>
    <dgm:pt modelId="{5A400767-07F3-4208-A591-04E912617505}" type="parTrans" cxnId="{6FD03D15-C872-4945-B7B1-68CC1A55B2B8}">
      <dgm:prSet/>
      <dgm:spPr/>
      <dgm:t>
        <a:bodyPr/>
        <a:lstStyle/>
        <a:p>
          <a:endParaRPr lang="en-US"/>
        </a:p>
      </dgm:t>
    </dgm:pt>
    <dgm:pt modelId="{25C3D95D-1476-42F8-BC7B-AF6C53CC62ED}" type="sibTrans" cxnId="{6FD03D15-C872-4945-B7B1-68CC1A55B2B8}">
      <dgm:prSet/>
      <dgm:spPr/>
      <dgm:t>
        <a:bodyPr/>
        <a:lstStyle/>
        <a:p>
          <a:endParaRPr lang="en-US"/>
        </a:p>
      </dgm:t>
    </dgm:pt>
    <dgm:pt modelId="{59E04F7F-73FB-4AD1-9E56-C76E1F029620}">
      <dgm:prSet phldrT="[Text]"/>
      <dgm:spPr/>
      <dgm:t>
        <a:bodyPr/>
        <a:lstStyle/>
        <a:p>
          <a:r>
            <a:rPr lang="en-US" dirty="0" smtClean="0"/>
            <a:t>Auto-Email to contractor and DCAA Cognizant FAO</a:t>
          </a:r>
        </a:p>
      </dgm:t>
    </dgm:pt>
    <dgm:pt modelId="{ACFA654B-10F2-4101-BB40-35EDF02E9F93}" type="parTrans" cxnId="{605D169D-BF98-465F-A0C5-9D1B39141A94}">
      <dgm:prSet/>
      <dgm:spPr/>
      <dgm:t>
        <a:bodyPr/>
        <a:lstStyle/>
        <a:p>
          <a:endParaRPr lang="en-US"/>
        </a:p>
      </dgm:t>
    </dgm:pt>
    <dgm:pt modelId="{0D8EE342-3AF4-456D-ABEF-A5B3685BB65A}" type="sibTrans" cxnId="{605D169D-BF98-465F-A0C5-9D1B39141A94}">
      <dgm:prSet/>
      <dgm:spPr/>
      <dgm:t>
        <a:bodyPr/>
        <a:lstStyle/>
        <a:p>
          <a:endParaRPr lang="en-US"/>
        </a:p>
      </dgm:t>
    </dgm:pt>
    <dgm:pt modelId="{E06EDED5-253E-4CCD-A6B7-1C2A2924E270}" type="pres">
      <dgm:prSet presAssocID="{DBE35CFD-49B9-4A3D-A118-601F4AE48197}" presName="diagram" presStyleCnt="0">
        <dgm:presLayoutVars>
          <dgm:dir/>
          <dgm:resizeHandles val="exact"/>
        </dgm:presLayoutVars>
      </dgm:prSet>
      <dgm:spPr/>
      <dgm:t>
        <a:bodyPr/>
        <a:lstStyle/>
        <a:p>
          <a:endParaRPr lang="en-US"/>
        </a:p>
      </dgm:t>
    </dgm:pt>
    <dgm:pt modelId="{4F05EE91-E020-482E-96BF-E90F08227964}" type="pres">
      <dgm:prSet presAssocID="{EE3A900F-89E2-48DA-B764-DD57F08C615F}" presName="node" presStyleLbl="node1" presStyleIdx="0" presStyleCnt="7">
        <dgm:presLayoutVars>
          <dgm:bulletEnabled val="1"/>
        </dgm:presLayoutVars>
      </dgm:prSet>
      <dgm:spPr/>
      <dgm:t>
        <a:bodyPr/>
        <a:lstStyle/>
        <a:p>
          <a:endParaRPr lang="en-US"/>
        </a:p>
      </dgm:t>
    </dgm:pt>
    <dgm:pt modelId="{CADE41D4-6A43-4229-8537-2C3363EB8844}" type="pres">
      <dgm:prSet presAssocID="{537B26DA-6631-4ADA-AF11-DF0216DCC462}" presName="sibTrans" presStyleLbl="sibTrans2D1" presStyleIdx="0" presStyleCnt="6"/>
      <dgm:spPr/>
      <dgm:t>
        <a:bodyPr/>
        <a:lstStyle/>
        <a:p>
          <a:endParaRPr lang="en-US"/>
        </a:p>
      </dgm:t>
    </dgm:pt>
    <dgm:pt modelId="{8543B9BE-A846-4A5A-A2BB-D989094E84C0}" type="pres">
      <dgm:prSet presAssocID="{537B26DA-6631-4ADA-AF11-DF0216DCC462}" presName="connectorText" presStyleLbl="sibTrans2D1" presStyleIdx="0" presStyleCnt="6"/>
      <dgm:spPr/>
      <dgm:t>
        <a:bodyPr/>
        <a:lstStyle/>
        <a:p>
          <a:endParaRPr lang="en-US"/>
        </a:p>
      </dgm:t>
    </dgm:pt>
    <dgm:pt modelId="{39881022-41F2-4905-9239-ADC6DD359867}" type="pres">
      <dgm:prSet presAssocID="{5FEFEBE4-FE79-4036-9CA4-8DA7A492B9C9}" presName="node" presStyleLbl="node1" presStyleIdx="1" presStyleCnt="7">
        <dgm:presLayoutVars>
          <dgm:bulletEnabled val="1"/>
        </dgm:presLayoutVars>
      </dgm:prSet>
      <dgm:spPr/>
      <dgm:t>
        <a:bodyPr/>
        <a:lstStyle/>
        <a:p>
          <a:endParaRPr lang="en-US"/>
        </a:p>
      </dgm:t>
    </dgm:pt>
    <dgm:pt modelId="{7C3158A5-63AA-4419-AAC5-E1E6467AF31F}" type="pres">
      <dgm:prSet presAssocID="{CAD84980-FA12-4CF0-A0DE-10683F761DB9}" presName="sibTrans" presStyleLbl="sibTrans2D1" presStyleIdx="1" presStyleCnt="6"/>
      <dgm:spPr/>
      <dgm:t>
        <a:bodyPr/>
        <a:lstStyle/>
        <a:p>
          <a:endParaRPr lang="en-US"/>
        </a:p>
      </dgm:t>
    </dgm:pt>
    <dgm:pt modelId="{8179F93C-CE37-4728-97B6-0AFAF3660F42}" type="pres">
      <dgm:prSet presAssocID="{CAD84980-FA12-4CF0-A0DE-10683F761DB9}" presName="connectorText" presStyleLbl="sibTrans2D1" presStyleIdx="1" presStyleCnt="6"/>
      <dgm:spPr/>
      <dgm:t>
        <a:bodyPr/>
        <a:lstStyle/>
        <a:p>
          <a:endParaRPr lang="en-US"/>
        </a:p>
      </dgm:t>
    </dgm:pt>
    <dgm:pt modelId="{B58D90CE-9BE9-4AE7-B1CE-AA600BAB8F39}" type="pres">
      <dgm:prSet presAssocID="{EAE8A502-8F58-43AD-BE3F-70CC79D281EB}" presName="node" presStyleLbl="node1" presStyleIdx="2" presStyleCnt="7">
        <dgm:presLayoutVars>
          <dgm:bulletEnabled val="1"/>
        </dgm:presLayoutVars>
      </dgm:prSet>
      <dgm:spPr/>
      <dgm:t>
        <a:bodyPr/>
        <a:lstStyle/>
        <a:p>
          <a:endParaRPr lang="en-US"/>
        </a:p>
      </dgm:t>
    </dgm:pt>
    <dgm:pt modelId="{E3D5CAD1-A771-48FF-B9D4-662FB610C45F}" type="pres">
      <dgm:prSet presAssocID="{00F9BB52-E5D0-438A-A798-59E6457FDDC9}" presName="sibTrans" presStyleLbl="sibTrans2D1" presStyleIdx="2" presStyleCnt="6"/>
      <dgm:spPr/>
      <dgm:t>
        <a:bodyPr/>
        <a:lstStyle/>
        <a:p>
          <a:endParaRPr lang="en-US"/>
        </a:p>
      </dgm:t>
    </dgm:pt>
    <dgm:pt modelId="{5FE7602E-37CB-48BC-A730-2B065FA85BAD}" type="pres">
      <dgm:prSet presAssocID="{00F9BB52-E5D0-438A-A798-59E6457FDDC9}" presName="connectorText" presStyleLbl="sibTrans2D1" presStyleIdx="2" presStyleCnt="6"/>
      <dgm:spPr/>
      <dgm:t>
        <a:bodyPr/>
        <a:lstStyle/>
        <a:p>
          <a:endParaRPr lang="en-US"/>
        </a:p>
      </dgm:t>
    </dgm:pt>
    <dgm:pt modelId="{8F04FD05-EDC3-4E5E-81AD-92885BB3D222}" type="pres">
      <dgm:prSet presAssocID="{9D0C74A2-D7C2-4CD7-BACB-3B4C7C2F74F3}" presName="node" presStyleLbl="node1" presStyleIdx="3" presStyleCnt="7">
        <dgm:presLayoutVars>
          <dgm:bulletEnabled val="1"/>
        </dgm:presLayoutVars>
      </dgm:prSet>
      <dgm:spPr/>
      <dgm:t>
        <a:bodyPr/>
        <a:lstStyle/>
        <a:p>
          <a:endParaRPr lang="en-US"/>
        </a:p>
      </dgm:t>
    </dgm:pt>
    <dgm:pt modelId="{D8EB1FF2-5195-4DBC-97FF-ADA9560EF8F0}" type="pres">
      <dgm:prSet presAssocID="{8F1A2EEA-374B-4479-ADDE-AF375A3FD9DB}" presName="sibTrans" presStyleLbl="sibTrans2D1" presStyleIdx="3" presStyleCnt="6"/>
      <dgm:spPr/>
      <dgm:t>
        <a:bodyPr/>
        <a:lstStyle/>
        <a:p>
          <a:endParaRPr lang="en-US"/>
        </a:p>
      </dgm:t>
    </dgm:pt>
    <dgm:pt modelId="{6EE4DC8B-61DB-4B0F-869D-937C332A27F4}" type="pres">
      <dgm:prSet presAssocID="{8F1A2EEA-374B-4479-ADDE-AF375A3FD9DB}" presName="connectorText" presStyleLbl="sibTrans2D1" presStyleIdx="3" presStyleCnt="6"/>
      <dgm:spPr/>
      <dgm:t>
        <a:bodyPr/>
        <a:lstStyle/>
        <a:p>
          <a:endParaRPr lang="en-US"/>
        </a:p>
      </dgm:t>
    </dgm:pt>
    <dgm:pt modelId="{4D5739CE-F98D-48BD-BEB1-EACD8D6EED2D}" type="pres">
      <dgm:prSet presAssocID="{C63411BB-2E0D-4484-9016-EE8A9059EEF0}" presName="node" presStyleLbl="node1" presStyleIdx="4" presStyleCnt="7">
        <dgm:presLayoutVars>
          <dgm:bulletEnabled val="1"/>
        </dgm:presLayoutVars>
      </dgm:prSet>
      <dgm:spPr/>
      <dgm:t>
        <a:bodyPr/>
        <a:lstStyle/>
        <a:p>
          <a:endParaRPr lang="en-US"/>
        </a:p>
      </dgm:t>
    </dgm:pt>
    <dgm:pt modelId="{4920523A-55DD-4B57-99DB-46E83F79EFA8}" type="pres">
      <dgm:prSet presAssocID="{8EC39709-605E-42EA-8322-B79C5D68ADB8}" presName="sibTrans" presStyleLbl="sibTrans2D1" presStyleIdx="4" presStyleCnt="6"/>
      <dgm:spPr/>
      <dgm:t>
        <a:bodyPr/>
        <a:lstStyle/>
        <a:p>
          <a:endParaRPr lang="en-US"/>
        </a:p>
      </dgm:t>
    </dgm:pt>
    <dgm:pt modelId="{57194A82-6120-475B-905C-AECB426CBDE1}" type="pres">
      <dgm:prSet presAssocID="{8EC39709-605E-42EA-8322-B79C5D68ADB8}" presName="connectorText" presStyleLbl="sibTrans2D1" presStyleIdx="4" presStyleCnt="6"/>
      <dgm:spPr/>
      <dgm:t>
        <a:bodyPr/>
        <a:lstStyle/>
        <a:p>
          <a:endParaRPr lang="en-US"/>
        </a:p>
      </dgm:t>
    </dgm:pt>
    <dgm:pt modelId="{E8EB99FF-BEC6-4DBC-B882-9C9D5026ABD1}" type="pres">
      <dgm:prSet presAssocID="{CC5FF243-CC0D-4951-9573-AAFC73B57580}" presName="node" presStyleLbl="node1" presStyleIdx="5" presStyleCnt="7">
        <dgm:presLayoutVars>
          <dgm:bulletEnabled val="1"/>
        </dgm:presLayoutVars>
      </dgm:prSet>
      <dgm:spPr/>
      <dgm:t>
        <a:bodyPr/>
        <a:lstStyle/>
        <a:p>
          <a:endParaRPr lang="en-US"/>
        </a:p>
      </dgm:t>
    </dgm:pt>
    <dgm:pt modelId="{9A0E35A8-01E7-463A-BC61-8DED267B7F67}" type="pres">
      <dgm:prSet presAssocID="{25C3D95D-1476-42F8-BC7B-AF6C53CC62ED}" presName="sibTrans" presStyleLbl="sibTrans2D1" presStyleIdx="5" presStyleCnt="6"/>
      <dgm:spPr/>
      <dgm:t>
        <a:bodyPr/>
        <a:lstStyle/>
        <a:p>
          <a:endParaRPr lang="en-US"/>
        </a:p>
      </dgm:t>
    </dgm:pt>
    <dgm:pt modelId="{88E9CC35-0DD9-4A36-BC2A-D68ECBD9B287}" type="pres">
      <dgm:prSet presAssocID="{25C3D95D-1476-42F8-BC7B-AF6C53CC62ED}" presName="connectorText" presStyleLbl="sibTrans2D1" presStyleIdx="5" presStyleCnt="6"/>
      <dgm:spPr/>
      <dgm:t>
        <a:bodyPr/>
        <a:lstStyle/>
        <a:p>
          <a:endParaRPr lang="en-US"/>
        </a:p>
      </dgm:t>
    </dgm:pt>
    <dgm:pt modelId="{2B87FED7-7D4E-41A5-9AB3-BA79431C4672}" type="pres">
      <dgm:prSet presAssocID="{59E04F7F-73FB-4AD1-9E56-C76E1F029620}" presName="node" presStyleLbl="node1" presStyleIdx="6" presStyleCnt="7">
        <dgm:presLayoutVars>
          <dgm:bulletEnabled val="1"/>
        </dgm:presLayoutVars>
      </dgm:prSet>
      <dgm:spPr/>
      <dgm:t>
        <a:bodyPr/>
        <a:lstStyle/>
        <a:p>
          <a:endParaRPr lang="en-US"/>
        </a:p>
      </dgm:t>
    </dgm:pt>
  </dgm:ptLst>
  <dgm:cxnLst>
    <dgm:cxn modelId="{2EF0284C-D254-4009-9452-1C337207A172}" type="presOf" srcId="{C63411BB-2E0D-4484-9016-EE8A9059EEF0}" destId="{4D5739CE-F98D-48BD-BEB1-EACD8D6EED2D}" srcOrd="0" destOrd="0" presId="urn:microsoft.com/office/officeart/2005/8/layout/process5"/>
    <dgm:cxn modelId="{41378857-E210-47E0-88BB-2911E6575350}" type="presOf" srcId="{59E04F7F-73FB-4AD1-9E56-C76E1F029620}" destId="{2B87FED7-7D4E-41A5-9AB3-BA79431C4672}" srcOrd="0" destOrd="0" presId="urn:microsoft.com/office/officeart/2005/8/layout/process5"/>
    <dgm:cxn modelId="{F7C536E5-9FF2-40F2-AD59-70EDA99F3290}" type="presOf" srcId="{25C3D95D-1476-42F8-BC7B-AF6C53CC62ED}" destId="{88E9CC35-0DD9-4A36-BC2A-D68ECBD9B287}" srcOrd="1" destOrd="0" presId="urn:microsoft.com/office/officeart/2005/8/layout/process5"/>
    <dgm:cxn modelId="{431E2268-7E94-4065-8018-4F457F4CEB02}" type="presOf" srcId="{00F9BB52-E5D0-438A-A798-59E6457FDDC9}" destId="{E3D5CAD1-A771-48FF-B9D4-662FB610C45F}" srcOrd="0" destOrd="0" presId="urn:microsoft.com/office/officeart/2005/8/layout/process5"/>
    <dgm:cxn modelId="{0736C420-1D5A-46BA-8A08-B690FBC77BD8}" srcId="{DBE35CFD-49B9-4A3D-A118-601F4AE48197}" destId="{EE3A900F-89E2-48DA-B764-DD57F08C615F}" srcOrd="0" destOrd="0" parTransId="{29027C19-C08A-4666-BCB2-B7A28B74050F}" sibTransId="{537B26DA-6631-4ADA-AF11-DF0216DCC462}"/>
    <dgm:cxn modelId="{BFF94EA9-4656-498F-9AFB-864A102BD486}" type="presOf" srcId="{8F1A2EEA-374B-4479-ADDE-AF375A3FD9DB}" destId="{D8EB1FF2-5195-4DBC-97FF-ADA9560EF8F0}" srcOrd="0" destOrd="0" presId="urn:microsoft.com/office/officeart/2005/8/layout/process5"/>
    <dgm:cxn modelId="{FF1A0DD5-5450-4442-A4F3-FE047F26D523}" type="presOf" srcId="{8EC39709-605E-42EA-8322-B79C5D68ADB8}" destId="{57194A82-6120-475B-905C-AECB426CBDE1}" srcOrd="1" destOrd="0" presId="urn:microsoft.com/office/officeart/2005/8/layout/process5"/>
    <dgm:cxn modelId="{076E0309-31EB-4C20-9EBC-0CC4CE65E588}" type="presOf" srcId="{537B26DA-6631-4ADA-AF11-DF0216DCC462}" destId="{8543B9BE-A846-4A5A-A2BB-D989094E84C0}" srcOrd="1" destOrd="0" presId="urn:microsoft.com/office/officeart/2005/8/layout/process5"/>
    <dgm:cxn modelId="{1DE39E68-8E4E-4827-AADF-57304C295E2A}" type="presOf" srcId="{DBE35CFD-49B9-4A3D-A118-601F4AE48197}" destId="{E06EDED5-253E-4CCD-A6B7-1C2A2924E270}" srcOrd="0" destOrd="0" presId="urn:microsoft.com/office/officeart/2005/8/layout/process5"/>
    <dgm:cxn modelId="{1579849E-6D10-4418-8543-54D69D45893C}" type="presOf" srcId="{5FEFEBE4-FE79-4036-9CA4-8DA7A492B9C9}" destId="{39881022-41F2-4905-9239-ADC6DD359867}" srcOrd="0" destOrd="0" presId="urn:microsoft.com/office/officeart/2005/8/layout/process5"/>
    <dgm:cxn modelId="{4D5A5F9D-EB17-4966-B95B-9529DD0FD1FA}" type="presOf" srcId="{EAE8A502-8F58-43AD-BE3F-70CC79D281EB}" destId="{B58D90CE-9BE9-4AE7-B1CE-AA600BAB8F39}" srcOrd="0" destOrd="0" presId="urn:microsoft.com/office/officeart/2005/8/layout/process5"/>
    <dgm:cxn modelId="{53505D8A-BD92-4E5A-9BBB-591FA797A576}" type="presOf" srcId="{537B26DA-6631-4ADA-AF11-DF0216DCC462}" destId="{CADE41D4-6A43-4229-8537-2C3363EB8844}" srcOrd="0" destOrd="0" presId="urn:microsoft.com/office/officeart/2005/8/layout/process5"/>
    <dgm:cxn modelId="{F3FC7E90-12A5-4E73-9185-479357319DFC}" type="presOf" srcId="{8F1A2EEA-374B-4479-ADDE-AF375A3FD9DB}" destId="{6EE4DC8B-61DB-4B0F-869D-937C332A27F4}" srcOrd="1" destOrd="0" presId="urn:microsoft.com/office/officeart/2005/8/layout/process5"/>
    <dgm:cxn modelId="{D69E283F-FFE1-416F-A67E-7656A40D89B2}" type="presOf" srcId="{CC5FF243-CC0D-4951-9573-AAFC73B57580}" destId="{E8EB99FF-BEC6-4DBC-B882-9C9D5026ABD1}" srcOrd="0" destOrd="0" presId="urn:microsoft.com/office/officeart/2005/8/layout/process5"/>
    <dgm:cxn modelId="{8CE83BC5-06C7-4D2C-9F21-EB73328688AA}" srcId="{DBE35CFD-49B9-4A3D-A118-601F4AE48197}" destId="{9D0C74A2-D7C2-4CD7-BACB-3B4C7C2F74F3}" srcOrd="3" destOrd="0" parTransId="{39D8F159-041D-41FA-AE1E-B78104E032CD}" sibTransId="{8F1A2EEA-374B-4479-ADDE-AF375A3FD9DB}"/>
    <dgm:cxn modelId="{26C3E4EB-1417-4B3B-9854-19F2D45A27DD}" type="presOf" srcId="{8EC39709-605E-42EA-8322-B79C5D68ADB8}" destId="{4920523A-55DD-4B57-99DB-46E83F79EFA8}" srcOrd="0" destOrd="0" presId="urn:microsoft.com/office/officeart/2005/8/layout/process5"/>
    <dgm:cxn modelId="{110FA059-49F0-4FB8-B2CA-4F71E1C9B2AB}" type="presOf" srcId="{9D0C74A2-D7C2-4CD7-BACB-3B4C7C2F74F3}" destId="{8F04FD05-EDC3-4E5E-81AD-92885BB3D222}" srcOrd="0" destOrd="0" presId="urn:microsoft.com/office/officeart/2005/8/layout/process5"/>
    <dgm:cxn modelId="{6FD03D15-C872-4945-B7B1-68CC1A55B2B8}" srcId="{DBE35CFD-49B9-4A3D-A118-601F4AE48197}" destId="{CC5FF243-CC0D-4951-9573-AAFC73B57580}" srcOrd="5" destOrd="0" parTransId="{5A400767-07F3-4208-A591-04E912617505}" sibTransId="{25C3D95D-1476-42F8-BC7B-AF6C53CC62ED}"/>
    <dgm:cxn modelId="{8C0129F7-CB92-418A-A737-225E09147A90}" type="presOf" srcId="{00F9BB52-E5D0-438A-A798-59E6457FDDC9}" destId="{5FE7602E-37CB-48BC-A730-2B065FA85BAD}" srcOrd="1" destOrd="0" presId="urn:microsoft.com/office/officeart/2005/8/layout/process5"/>
    <dgm:cxn modelId="{A61EE50F-FA68-45C1-B5EB-003A7CFD34DA}" type="presOf" srcId="{CAD84980-FA12-4CF0-A0DE-10683F761DB9}" destId="{8179F93C-CE37-4728-97B6-0AFAF3660F42}" srcOrd="1" destOrd="0" presId="urn:microsoft.com/office/officeart/2005/8/layout/process5"/>
    <dgm:cxn modelId="{C50A2AD8-DEA8-45C6-B963-C8C03C13F5BD}" srcId="{DBE35CFD-49B9-4A3D-A118-601F4AE48197}" destId="{EAE8A502-8F58-43AD-BE3F-70CC79D281EB}" srcOrd="2" destOrd="0" parTransId="{F24EC663-A027-4ECB-A27C-68EE2B038E88}" sibTransId="{00F9BB52-E5D0-438A-A798-59E6457FDDC9}"/>
    <dgm:cxn modelId="{282A51ED-4DA7-4907-8B60-3A7171303D72}" type="presOf" srcId="{25C3D95D-1476-42F8-BC7B-AF6C53CC62ED}" destId="{9A0E35A8-01E7-463A-BC61-8DED267B7F67}" srcOrd="0" destOrd="0" presId="urn:microsoft.com/office/officeart/2005/8/layout/process5"/>
    <dgm:cxn modelId="{54CF12FE-268F-43F7-A509-C527C20D6FBE}" srcId="{DBE35CFD-49B9-4A3D-A118-601F4AE48197}" destId="{C63411BB-2E0D-4484-9016-EE8A9059EEF0}" srcOrd="4" destOrd="0" parTransId="{255F11D1-96A3-4FEE-9514-B72DC619F2C1}" sibTransId="{8EC39709-605E-42EA-8322-B79C5D68ADB8}"/>
    <dgm:cxn modelId="{605D169D-BF98-465F-A0C5-9D1B39141A94}" srcId="{DBE35CFD-49B9-4A3D-A118-601F4AE48197}" destId="{59E04F7F-73FB-4AD1-9E56-C76E1F029620}" srcOrd="6" destOrd="0" parTransId="{ACFA654B-10F2-4101-BB40-35EDF02E9F93}" sibTransId="{0D8EE342-3AF4-456D-ABEF-A5B3685BB65A}"/>
    <dgm:cxn modelId="{863B6EEB-C944-4030-80E5-7B1337455EA4}" type="presOf" srcId="{CAD84980-FA12-4CF0-A0DE-10683F761DB9}" destId="{7C3158A5-63AA-4419-AAC5-E1E6467AF31F}" srcOrd="0" destOrd="0" presId="urn:microsoft.com/office/officeart/2005/8/layout/process5"/>
    <dgm:cxn modelId="{BA9E3D1D-2D7B-4697-BC3F-A09E1BA1DBD7}" srcId="{DBE35CFD-49B9-4A3D-A118-601F4AE48197}" destId="{5FEFEBE4-FE79-4036-9CA4-8DA7A492B9C9}" srcOrd="1" destOrd="0" parTransId="{91DE1A0A-4E32-46C4-8BBA-94347FE6763C}" sibTransId="{CAD84980-FA12-4CF0-A0DE-10683F761DB9}"/>
    <dgm:cxn modelId="{2E383850-D99F-49E3-9D60-D3B9DCBF9DE7}" type="presOf" srcId="{EE3A900F-89E2-48DA-B764-DD57F08C615F}" destId="{4F05EE91-E020-482E-96BF-E90F08227964}" srcOrd="0" destOrd="0" presId="urn:microsoft.com/office/officeart/2005/8/layout/process5"/>
    <dgm:cxn modelId="{70579FE8-531B-471C-A671-68F50151B058}" type="presParOf" srcId="{E06EDED5-253E-4CCD-A6B7-1C2A2924E270}" destId="{4F05EE91-E020-482E-96BF-E90F08227964}" srcOrd="0" destOrd="0" presId="urn:microsoft.com/office/officeart/2005/8/layout/process5"/>
    <dgm:cxn modelId="{982BC411-3656-4DE9-A2C9-E4DE6E1B3518}" type="presParOf" srcId="{E06EDED5-253E-4CCD-A6B7-1C2A2924E270}" destId="{CADE41D4-6A43-4229-8537-2C3363EB8844}" srcOrd="1" destOrd="0" presId="urn:microsoft.com/office/officeart/2005/8/layout/process5"/>
    <dgm:cxn modelId="{131F3E9C-FAB7-4EE6-BDC1-FB0D22183DF2}" type="presParOf" srcId="{CADE41D4-6A43-4229-8537-2C3363EB8844}" destId="{8543B9BE-A846-4A5A-A2BB-D989094E84C0}" srcOrd="0" destOrd="0" presId="urn:microsoft.com/office/officeart/2005/8/layout/process5"/>
    <dgm:cxn modelId="{90C966BF-F6BE-4431-8E30-4C9B9423BD65}" type="presParOf" srcId="{E06EDED5-253E-4CCD-A6B7-1C2A2924E270}" destId="{39881022-41F2-4905-9239-ADC6DD359867}" srcOrd="2" destOrd="0" presId="urn:microsoft.com/office/officeart/2005/8/layout/process5"/>
    <dgm:cxn modelId="{E5DDCDA3-E5DA-4519-8EC2-F400C7AA3408}" type="presParOf" srcId="{E06EDED5-253E-4CCD-A6B7-1C2A2924E270}" destId="{7C3158A5-63AA-4419-AAC5-E1E6467AF31F}" srcOrd="3" destOrd="0" presId="urn:microsoft.com/office/officeart/2005/8/layout/process5"/>
    <dgm:cxn modelId="{0EF8B4EB-8A3E-4555-844A-754D50E64CE2}" type="presParOf" srcId="{7C3158A5-63AA-4419-AAC5-E1E6467AF31F}" destId="{8179F93C-CE37-4728-97B6-0AFAF3660F42}" srcOrd="0" destOrd="0" presId="urn:microsoft.com/office/officeart/2005/8/layout/process5"/>
    <dgm:cxn modelId="{0A9B93AB-D070-40B6-B1C5-98F31B4EB89D}" type="presParOf" srcId="{E06EDED5-253E-4CCD-A6B7-1C2A2924E270}" destId="{B58D90CE-9BE9-4AE7-B1CE-AA600BAB8F39}" srcOrd="4" destOrd="0" presId="urn:microsoft.com/office/officeart/2005/8/layout/process5"/>
    <dgm:cxn modelId="{71D5014F-1921-48D2-A488-5486B138712C}" type="presParOf" srcId="{E06EDED5-253E-4CCD-A6B7-1C2A2924E270}" destId="{E3D5CAD1-A771-48FF-B9D4-662FB610C45F}" srcOrd="5" destOrd="0" presId="urn:microsoft.com/office/officeart/2005/8/layout/process5"/>
    <dgm:cxn modelId="{784C8EF8-633C-4CFF-96A4-D1AA80C08237}" type="presParOf" srcId="{E3D5CAD1-A771-48FF-B9D4-662FB610C45F}" destId="{5FE7602E-37CB-48BC-A730-2B065FA85BAD}" srcOrd="0" destOrd="0" presId="urn:microsoft.com/office/officeart/2005/8/layout/process5"/>
    <dgm:cxn modelId="{D1377640-F85B-468D-B0ED-4D184768FD18}" type="presParOf" srcId="{E06EDED5-253E-4CCD-A6B7-1C2A2924E270}" destId="{8F04FD05-EDC3-4E5E-81AD-92885BB3D222}" srcOrd="6" destOrd="0" presId="urn:microsoft.com/office/officeart/2005/8/layout/process5"/>
    <dgm:cxn modelId="{C138A79E-3157-4090-BAE1-98D091174893}" type="presParOf" srcId="{E06EDED5-253E-4CCD-A6B7-1C2A2924E270}" destId="{D8EB1FF2-5195-4DBC-97FF-ADA9560EF8F0}" srcOrd="7" destOrd="0" presId="urn:microsoft.com/office/officeart/2005/8/layout/process5"/>
    <dgm:cxn modelId="{E4702702-3DEF-47DD-BBB3-F0196BF9E331}" type="presParOf" srcId="{D8EB1FF2-5195-4DBC-97FF-ADA9560EF8F0}" destId="{6EE4DC8B-61DB-4B0F-869D-937C332A27F4}" srcOrd="0" destOrd="0" presId="urn:microsoft.com/office/officeart/2005/8/layout/process5"/>
    <dgm:cxn modelId="{15549511-766B-452E-86F1-A820C6354B38}" type="presParOf" srcId="{E06EDED5-253E-4CCD-A6B7-1C2A2924E270}" destId="{4D5739CE-F98D-48BD-BEB1-EACD8D6EED2D}" srcOrd="8" destOrd="0" presId="urn:microsoft.com/office/officeart/2005/8/layout/process5"/>
    <dgm:cxn modelId="{5398F782-010D-41FA-B90A-15950E92E7C5}" type="presParOf" srcId="{E06EDED5-253E-4CCD-A6B7-1C2A2924E270}" destId="{4920523A-55DD-4B57-99DB-46E83F79EFA8}" srcOrd="9" destOrd="0" presId="urn:microsoft.com/office/officeart/2005/8/layout/process5"/>
    <dgm:cxn modelId="{620AA8C3-4157-4004-9B46-A11FF7BDF0CE}" type="presParOf" srcId="{4920523A-55DD-4B57-99DB-46E83F79EFA8}" destId="{57194A82-6120-475B-905C-AECB426CBDE1}" srcOrd="0" destOrd="0" presId="urn:microsoft.com/office/officeart/2005/8/layout/process5"/>
    <dgm:cxn modelId="{A1075EC0-94FA-4ECD-A819-7B11264293A5}" type="presParOf" srcId="{E06EDED5-253E-4CCD-A6B7-1C2A2924E270}" destId="{E8EB99FF-BEC6-4DBC-B882-9C9D5026ABD1}" srcOrd="10" destOrd="0" presId="urn:microsoft.com/office/officeart/2005/8/layout/process5"/>
    <dgm:cxn modelId="{986DE632-45E3-4D3B-AF71-990279E2175E}" type="presParOf" srcId="{E06EDED5-253E-4CCD-A6B7-1C2A2924E270}" destId="{9A0E35A8-01E7-463A-BC61-8DED267B7F67}" srcOrd="11" destOrd="0" presId="urn:microsoft.com/office/officeart/2005/8/layout/process5"/>
    <dgm:cxn modelId="{A17C781F-68B9-43A8-9127-46651A3990E7}" type="presParOf" srcId="{9A0E35A8-01E7-463A-BC61-8DED267B7F67}" destId="{88E9CC35-0DD9-4A36-BC2A-D68ECBD9B287}" srcOrd="0" destOrd="0" presId="urn:microsoft.com/office/officeart/2005/8/layout/process5"/>
    <dgm:cxn modelId="{295D840C-1575-40FE-95DF-863E41F88A66}" type="presParOf" srcId="{E06EDED5-253E-4CCD-A6B7-1C2A2924E270}" destId="{2B87FED7-7D4E-41A5-9AB3-BA79431C4672}"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DF644-E350-4F4C-88C6-0667C72A9E6A}">
      <dsp:nvSpPr>
        <dsp:cNvPr id="0" name=""/>
        <dsp:cNvSpPr/>
      </dsp:nvSpPr>
      <dsp:spPr>
        <a:xfrm>
          <a:off x="3749318" y="904844"/>
          <a:ext cx="696763" cy="91440"/>
        </a:xfrm>
        <a:custGeom>
          <a:avLst/>
          <a:gdLst/>
          <a:ahLst/>
          <a:cxnLst/>
          <a:rect l="0" t="0" r="0" b="0"/>
          <a:pathLst>
            <a:path>
              <a:moveTo>
                <a:pt x="0" y="45720"/>
              </a:moveTo>
              <a:lnTo>
                <a:pt x="69676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9515" y="946927"/>
        <a:ext cx="36368" cy="7273"/>
      </dsp:txXfrm>
    </dsp:sp>
    <dsp:sp modelId="{81D69B2B-438C-4F8F-A7E3-B45BB759C60C}">
      <dsp:nvSpPr>
        <dsp:cNvPr id="0" name=""/>
        <dsp:cNvSpPr/>
      </dsp:nvSpPr>
      <dsp:spPr>
        <a:xfrm>
          <a:off x="588669" y="1830"/>
          <a:ext cx="3162448" cy="1897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The user requests CSP role.</a:t>
          </a:r>
          <a:endParaRPr lang="en-US" sz="2700" kern="1200" dirty="0"/>
        </a:p>
      </dsp:txBody>
      <dsp:txXfrm>
        <a:off x="588669" y="1830"/>
        <a:ext cx="3162448" cy="1897469"/>
      </dsp:txXfrm>
    </dsp:sp>
    <dsp:sp modelId="{E003FCAC-3098-42E5-888C-0F46BF58A334}">
      <dsp:nvSpPr>
        <dsp:cNvPr id="0" name=""/>
        <dsp:cNvSpPr/>
      </dsp:nvSpPr>
      <dsp:spPr>
        <a:xfrm>
          <a:off x="2169893" y="1897499"/>
          <a:ext cx="3889812" cy="696763"/>
        </a:xfrm>
        <a:custGeom>
          <a:avLst/>
          <a:gdLst/>
          <a:ahLst/>
          <a:cxnLst/>
          <a:rect l="0" t="0" r="0" b="0"/>
          <a:pathLst>
            <a:path>
              <a:moveTo>
                <a:pt x="3889812" y="0"/>
              </a:moveTo>
              <a:lnTo>
                <a:pt x="3889812" y="365481"/>
              </a:lnTo>
              <a:lnTo>
                <a:pt x="0" y="365481"/>
              </a:lnTo>
              <a:lnTo>
                <a:pt x="0" y="69676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15869" y="2242244"/>
        <a:ext cx="197861" cy="7273"/>
      </dsp:txXfrm>
    </dsp:sp>
    <dsp:sp modelId="{E233DC93-09F9-4B37-BA77-2AAFC62BAF5A}">
      <dsp:nvSpPr>
        <dsp:cNvPr id="0" name=""/>
        <dsp:cNvSpPr/>
      </dsp:nvSpPr>
      <dsp:spPr>
        <a:xfrm>
          <a:off x="4478481" y="1830"/>
          <a:ext cx="3162448" cy="1897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The Request is processed through PIEE</a:t>
          </a:r>
          <a:endParaRPr lang="en-US" sz="2700" kern="1200" dirty="0"/>
        </a:p>
      </dsp:txBody>
      <dsp:txXfrm>
        <a:off x="4478481" y="1830"/>
        <a:ext cx="3162448" cy="1897469"/>
      </dsp:txXfrm>
    </dsp:sp>
    <dsp:sp modelId="{EC62A5AE-4C5E-421F-B50E-896E1DC789BE}">
      <dsp:nvSpPr>
        <dsp:cNvPr id="0" name=""/>
        <dsp:cNvSpPr/>
      </dsp:nvSpPr>
      <dsp:spPr>
        <a:xfrm>
          <a:off x="3749318" y="3529677"/>
          <a:ext cx="696763" cy="91440"/>
        </a:xfrm>
        <a:custGeom>
          <a:avLst/>
          <a:gdLst/>
          <a:ahLst/>
          <a:cxnLst/>
          <a:rect l="0" t="0" r="0" b="0"/>
          <a:pathLst>
            <a:path>
              <a:moveTo>
                <a:pt x="0" y="45720"/>
              </a:moveTo>
              <a:lnTo>
                <a:pt x="69676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9515" y="3571760"/>
        <a:ext cx="36368" cy="7273"/>
      </dsp:txXfrm>
    </dsp:sp>
    <dsp:sp modelId="{128C9B96-DBBF-4ACD-9D70-64B84052205A}">
      <dsp:nvSpPr>
        <dsp:cNvPr id="0" name=""/>
        <dsp:cNvSpPr/>
      </dsp:nvSpPr>
      <dsp:spPr>
        <a:xfrm>
          <a:off x="588669" y="2626662"/>
          <a:ext cx="3162448" cy="1897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The PIEE Approves the Role.</a:t>
          </a:r>
          <a:endParaRPr lang="en-US" sz="2700" kern="1200" dirty="0"/>
        </a:p>
      </dsp:txBody>
      <dsp:txXfrm>
        <a:off x="588669" y="2626662"/>
        <a:ext cx="3162448" cy="1897469"/>
      </dsp:txXfrm>
    </dsp:sp>
    <dsp:sp modelId="{CDE742E2-9AE1-4BA0-AB4D-440A3AEB0836}">
      <dsp:nvSpPr>
        <dsp:cNvPr id="0" name=""/>
        <dsp:cNvSpPr/>
      </dsp:nvSpPr>
      <dsp:spPr>
        <a:xfrm>
          <a:off x="4478481" y="2626662"/>
          <a:ext cx="3162448" cy="1897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Once the role is approved the CSP appears in the PIEE profile.</a:t>
          </a:r>
          <a:endParaRPr lang="en-US" sz="2700" kern="1200" dirty="0"/>
        </a:p>
      </dsp:txBody>
      <dsp:txXfrm>
        <a:off x="4478481" y="2626662"/>
        <a:ext cx="3162448" cy="1897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5EE91-E020-482E-96BF-E90F08227964}">
      <dsp:nvSpPr>
        <dsp:cNvPr id="0" name=""/>
        <dsp:cNvSpPr/>
      </dsp:nvSpPr>
      <dsp:spPr>
        <a:xfrm>
          <a:off x="808895" y="1046"/>
          <a:ext cx="1739949" cy="1043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Login into PIEE then select CSP</a:t>
          </a:r>
          <a:endParaRPr lang="en-US" sz="1400" kern="1200" dirty="0"/>
        </a:p>
      </dsp:txBody>
      <dsp:txXfrm>
        <a:off x="839472" y="31623"/>
        <a:ext cx="1678795" cy="982815"/>
      </dsp:txXfrm>
    </dsp:sp>
    <dsp:sp modelId="{CADE41D4-6A43-4229-8537-2C3363EB8844}">
      <dsp:nvSpPr>
        <dsp:cNvPr id="0" name=""/>
        <dsp:cNvSpPr/>
      </dsp:nvSpPr>
      <dsp:spPr>
        <a:xfrm>
          <a:off x="2701960" y="307277"/>
          <a:ext cx="368869" cy="431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701960" y="393578"/>
        <a:ext cx="258208" cy="258905"/>
      </dsp:txXfrm>
    </dsp:sp>
    <dsp:sp modelId="{39881022-41F2-4905-9239-ADC6DD359867}">
      <dsp:nvSpPr>
        <dsp:cNvPr id="0" name=""/>
        <dsp:cNvSpPr/>
      </dsp:nvSpPr>
      <dsp:spPr>
        <a:xfrm>
          <a:off x="3244825" y="1046"/>
          <a:ext cx="1739949" cy="1043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Select CAGE from list</a:t>
          </a:r>
          <a:endParaRPr lang="en-US" sz="1400" kern="1200" dirty="0"/>
        </a:p>
      </dsp:txBody>
      <dsp:txXfrm>
        <a:off x="3275402" y="31623"/>
        <a:ext cx="1678795" cy="982815"/>
      </dsp:txXfrm>
    </dsp:sp>
    <dsp:sp modelId="{7C3158A5-63AA-4419-AAC5-E1E6467AF31F}">
      <dsp:nvSpPr>
        <dsp:cNvPr id="0" name=""/>
        <dsp:cNvSpPr/>
      </dsp:nvSpPr>
      <dsp:spPr>
        <a:xfrm>
          <a:off x="5137890" y="307277"/>
          <a:ext cx="368869" cy="431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137890" y="393578"/>
        <a:ext cx="258208" cy="258905"/>
      </dsp:txXfrm>
    </dsp:sp>
    <dsp:sp modelId="{B58D90CE-9BE9-4AE7-B1CE-AA600BAB8F39}">
      <dsp:nvSpPr>
        <dsp:cNvPr id="0" name=""/>
        <dsp:cNvSpPr/>
      </dsp:nvSpPr>
      <dsp:spPr>
        <a:xfrm>
          <a:off x="5680754" y="1046"/>
          <a:ext cx="1739949" cy="1043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System verifies</a:t>
          </a:r>
          <a:endParaRPr lang="en-US" sz="1400" kern="1200" dirty="0"/>
        </a:p>
      </dsp:txBody>
      <dsp:txXfrm>
        <a:off x="5711331" y="31623"/>
        <a:ext cx="1678795" cy="982815"/>
      </dsp:txXfrm>
    </dsp:sp>
    <dsp:sp modelId="{E3D5CAD1-A771-48FF-B9D4-662FB610C45F}">
      <dsp:nvSpPr>
        <dsp:cNvPr id="0" name=""/>
        <dsp:cNvSpPr/>
      </dsp:nvSpPr>
      <dsp:spPr>
        <a:xfrm rot="5400000">
          <a:off x="6366294" y="1166812"/>
          <a:ext cx="368869" cy="431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6421277" y="1198131"/>
        <a:ext cx="258905" cy="258208"/>
      </dsp:txXfrm>
    </dsp:sp>
    <dsp:sp modelId="{8F04FD05-EDC3-4E5E-81AD-92885BB3D222}">
      <dsp:nvSpPr>
        <dsp:cNvPr id="0" name=""/>
        <dsp:cNvSpPr/>
      </dsp:nvSpPr>
      <dsp:spPr>
        <a:xfrm>
          <a:off x="5680754" y="1740996"/>
          <a:ext cx="1739949" cy="1043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Verify your company information.  If incorrect, get it updated.</a:t>
          </a:r>
          <a:endParaRPr lang="en-US" sz="1400" kern="1200" dirty="0"/>
        </a:p>
      </dsp:txBody>
      <dsp:txXfrm>
        <a:off x="5711331" y="1771573"/>
        <a:ext cx="1678795" cy="982815"/>
      </dsp:txXfrm>
    </dsp:sp>
    <dsp:sp modelId="{D8EB1FF2-5195-4DBC-97FF-ADA9560EF8F0}">
      <dsp:nvSpPr>
        <dsp:cNvPr id="0" name=""/>
        <dsp:cNvSpPr/>
      </dsp:nvSpPr>
      <dsp:spPr>
        <a:xfrm rot="10800000">
          <a:off x="5158769" y="2047227"/>
          <a:ext cx="368869" cy="431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269430" y="2133528"/>
        <a:ext cx="258208" cy="258905"/>
      </dsp:txXfrm>
    </dsp:sp>
    <dsp:sp modelId="{4D5739CE-F98D-48BD-BEB1-EACD8D6EED2D}">
      <dsp:nvSpPr>
        <dsp:cNvPr id="0" name=""/>
        <dsp:cNvSpPr/>
      </dsp:nvSpPr>
      <dsp:spPr>
        <a:xfrm>
          <a:off x="3244825" y="1740996"/>
          <a:ext cx="1739949" cy="1043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Upload Submission</a:t>
          </a:r>
          <a:endParaRPr lang="en-US" sz="1400" kern="1200" dirty="0"/>
        </a:p>
      </dsp:txBody>
      <dsp:txXfrm>
        <a:off x="3275402" y="1771573"/>
        <a:ext cx="1678795" cy="982815"/>
      </dsp:txXfrm>
    </dsp:sp>
    <dsp:sp modelId="{4920523A-55DD-4B57-99DB-46E83F79EFA8}">
      <dsp:nvSpPr>
        <dsp:cNvPr id="0" name=""/>
        <dsp:cNvSpPr/>
      </dsp:nvSpPr>
      <dsp:spPr>
        <a:xfrm rot="10800000">
          <a:off x="2722840" y="2047227"/>
          <a:ext cx="368869" cy="431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833501" y="2133528"/>
        <a:ext cx="258208" cy="258905"/>
      </dsp:txXfrm>
    </dsp:sp>
    <dsp:sp modelId="{E8EB99FF-BEC6-4DBC-B882-9C9D5026ABD1}">
      <dsp:nvSpPr>
        <dsp:cNvPr id="0" name=""/>
        <dsp:cNvSpPr/>
      </dsp:nvSpPr>
      <dsp:spPr>
        <a:xfrm>
          <a:off x="808895" y="1740996"/>
          <a:ext cx="1739949" cy="1043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Once submitted, file transferred to DCAA SharePoint</a:t>
          </a:r>
          <a:endParaRPr lang="en-US" sz="1400" kern="1200" dirty="0"/>
        </a:p>
      </dsp:txBody>
      <dsp:txXfrm>
        <a:off x="839472" y="1771573"/>
        <a:ext cx="1678795" cy="982815"/>
      </dsp:txXfrm>
    </dsp:sp>
    <dsp:sp modelId="{9A0E35A8-01E7-463A-BC61-8DED267B7F67}">
      <dsp:nvSpPr>
        <dsp:cNvPr id="0" name=""/>
        <dsp:cNvSpPr/>
      </dsp:nvSpPr>
      <dsp:spPr>
        <a:xfrm rot="5400000">
          <a:off x="1494435" y="2906762"/>
          <a:ext cx="368869" cy="431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549418" y="2938081"/>
        <a:ext cx="258905" cy="258208"/>
      </dsp:txXfrm>
    </dsp:sp>
    <dsp:sp modelId="{2B87FED7-7D4E-41A5-9AB3-BA79431C4672}">
      <dsp:nvSpPr>
        <dsp:cNvPr id="0" name=""/>
        <dsp:cNvSpPr/>
      </dsp:nvSpPr>
      <dsp:spPr>
        <a:xfrm>
          <a:off x="808895" y="3480945"/>
          <a:ext cx="1739949" cy="1043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Auto-Email to contractor and DCAA Cognizant FAO</a:t>
          </a:r>
        </a:p>
      </dsp:txBody>
      <dsp:txXfrm>
        <a:off x="839472" y="3511522"/>
        <a:ext cx="1678795" cy="98281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367442-1B2B-4C42-9BB2-A6B32860B04A}" type="datetimeFigureOut">
              <a:rPr lang="en-US" smtClean="0"/>
              <a:pPr/>
              <a:t>10/11/2022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7BE7BF-2AE0-4AA2-9355-2502AB98E4B4}" type="slidenum">
              <a:rPr lang="en-US" smtClean="0"/>
              <a:pPr/>
              <a:t>‹#›</a:t>
            </a:fld>
            <a:endParaRPr lang="en-US"/>
          </a:p>
        </p:txBody>
      </p:sp>
    </p:spTree>
    <p:extLst>
      <p:ext uri="{BB962C8B-B14F-4D97-AF65-F5344CB8AC3E}">
        <p14:creationId xmlns:p14="http://schemas.microsoft.com/office/powerpoint/2010/main" val="48682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1</a:t>
            </a:fld>
            <a:endParaRPr lang="en-US" dirty="0"/>
          </a:p>
        </p:txBody>
      </p:sp>
    </p:spTree>
    <p:extLst>
      <p:ext uri="{BB962C8B-B14F-4D97-AF65-F5344CB8AC3E}">
        <p14:creationId xmlns:p14="http://schemas.microsoft.com/office/powerpoint/2010/main" val="30316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1" eaLnBrk="1" hangingPunct="1">
              <a:buFontTx/>
              <a:buNone/>
            </a:pPr>
            <a:endParaRPr lang="en-US" sz="1400" dirty="0" smtClean="0">
              <a:solidFill>
                <a:schemeClr val="tx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10</a:t>
            </a:fld>
            <a:endParaRPr lang="en-US"/>
          </a:p>
        </p:txBody>
      </p:sp>
    </p:spTree>
    <p:extLst>
      <p:ext uri="{BB962C8B-B14F-4D97-AF65-F5344CB8AC3E}">
        <p14:creationId xmlns:p14="http://schemas.microsoft.com/office/powerpoint/2010/main" val="112472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11</a:t>
            </a:fld>
            <a:endParaRPr lang="en-US"/>
          </a:p>
        </p:txBody>
      </p:sp>
    </p:spTree>
    <p:extLst>
      <p:ext uri="{BB962C8B-B14F-4D97-AF65-F5344CB8AC3E}">
        <p14:creationId xmlns:p14="http://schemas.microsoft.com/office/powerpoint/2010/main" val="4013192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12</a:t>
            </a:fld>
            <a:endParaRPr lang="en-US"/>
          </a:p>
        </p:txBody>
      </p:sp>
    </p:spTree>
    <p:extLst>
      <p:ext uri="{BB962C8B-B14F-4D97-AF65-F5344CB8AC3E}">
        <p14:creationId xmlns:p14="http://schemas.microsoft.com/office/powerpoint/2010/main" val="50306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13</a:t>
            </a:fld>
            <a:endParaRPr lang="en-US"/>
          </a:p>
        </p:txBody>
      </p:sp>
    </p:spTree>
    <p:extLst>
      <p:ext uri="{BB962C8B-B14F-4D97-AF65-F5344CB8AC3E}">
        <p14:creationId xmlns:p14="http://schemas.microsoft.com/office/powerpoint/2010/main" val="354216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14</a:t>
            </a:fld>
            <a:endParaRPr lang="en-US"/>
          </a:p>
        </p:txBody>
      </p:sp>
    </p:spTree>
    <p:extLst>
      <p:ext uri="{BB962C8B-B14F-4D97-AF65-F5344CB8AC3E}">
        <p14:creationId xmlns:p14="http://schemas.microsoft.com/office/powerpoint/2010/main" val="59375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BE7BF-2AE0-4AA2-9355-2502AB98E4B4}" type="slidenum">
              <a:rPr lang="en-US" smtClean="0"/>
              <a:pPr/>
              <a:t>15</a:t>
            </a:fld>
            <a:endParaRPr lang="en-US"/>
          </a:p>
        </p:txBody>
      </p:sp>
    </p:spTree>
    <p:extLst>
      <p:ext uri="{BB962C8B-B14F-4D97-AF65-F5344CB8AC3E}">
        <p14:creationId xmlns:p14="http://schemas.microsoft.com/office/powerpoint/2010/main" val="1257549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16</a:t>
            </a:fld>
            <a:endParaRPr lang="en-US"/>
          </a:p>
        </p:txBody>
      </p:sp>
    </p:spTree>
    <p:extLst>
      <p:ext uri="{BB962C8B-B14F-4D97-AF65-F5344CB8AC3E}">
        <p14:creationId xmlns:p14="http://schemas.microsoft.com/office/powerpoint/2010/main" val="257000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buFontTx/>
              <a:buNone/>
            </a:pPr>
            <a:endParaRPr lang="en-US" sz="1200" dirty="0" smtClean="0"/>
          </a:p>
        </p:txBody>
      </p:sp>
      <p:sp>
        <p:nvSpPr>
          <p:cNvPr id="4" name="Slide Number Placeholder 3"/>
          <p:cNvSpPr>
            <a:spLocks noGrp="1"/>
          </p:cNvSpPr>
          <p:nvPr>
            <p:ph type="sldNum" sz="quarter" idx="10"/>
          </p:nvPr>
        </p:nvSpPr>
        <p:spPr/>
        <p:txBody>
          <a:bodyPr/>
          <a:lstStyle/>
          <a:p>
            <a:fld id="{E77BE7BF-2AE0-4AA2-9355-2502AB98E4B4}" type="slidenum">
              <a:rPr lang="en-US" smtClean="0"/>
              <a:pPr/>
              <a:t>17</a:t>
            </a:fld>
            <a:endParaRPr lang="en-US"/>
          </a:p>
        </p:txBody>
      </p:sp>
    </p:spTree>
    <p:extLst>
      <p:ext uri="{BB962C8B-B14F-4D97-AF65-F5344CB8AC3E}">
        <p14:creationId xmlns:p14="http://schemas.microsoft.com/office/powerpoint/2010/main" val="1890269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18</a:t>
            </a:fld>
            <a:endParaRPr lang="en-US"/>
          </a:p>
        </p:txBody>
      </p:sp>
    </p:spTree>
    <p:extLst>
      <p:ext uri="{BB962C8B-B14F-4D97-AF65-F5344CB8AC3E}">
        <p14:creationId xmlns:p14="http://schemas.microsoft.com/office/powerpoint/2010/main" val="503114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19</a:t>
            </a:fld>
            <a:endParaRPr lang="en-US"/>
          </a:p>
        </p:txBody>
      </p:sp>
    </p:spTree>
    <p:extLst>
      <p:ext uri="{BB962C8B-B14F-4D97-AF65-F5344CB8AC3E}">
        <p14:creationId xmlns:p14="http://schemas.microsoft.com/office/powerpoint/2010/main" val="101955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2</a:t>
            </a:fld>
            <a:endParaRPr lang="en-US" dirty="0"/>
          </a:p>
        </p:txBody>
      </p:sp>
    </p:spTree>
    <p:extLst>
      <p:ext uri="{BB962C8B-B14F-4D97-AF65-F5344CB8AC3E}">
        <p14:creationId xmlns:p14="http://schemas.microsoft.com/office/powerpoint/2010/main" val="293824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20</a:t>
            </a:fld>
            <a:endParaRPr lang="en-US"/>
          </a:p>
        </p:txBody>
      </p:sp>
    </p:spTree>
    <p:extLst>
      <p:ext uri="{BB962C8B-B14F-4D97-AF65-F5344CB8AC3E}">
        <p14:creationId xmlns:p14="http://schemas.microsoft.com/office/powerpoint/2010/main" val="2116487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21</a:t>
            </a:fld>
            <a:endParaRPr lang="en-US"/>
          </a:p>
        </p:txBody>
      </p:sp>
    </p:spTree>
    <p:extLst>
      <p:ext uri="{BB962C8B-B14F-4D97-AF65-F5344CB8AC3E}">
        <p14:creationId xmlns:p14="http://schemas.microsoft.com/office/powerpoint/2010/main" val="1037523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22</a:t>
            </a:fld>
            <a:endParaRPr lang="en-US"/>
          </a:p>
        </p:txBody>
      </p:sp>
    </p:spTree>
    <p:extLst>
      <p:ext uri="{BB962C8B-B14F-4D97-AF65-F5344CB8AC3E}">
        <p14:creationId xmlns:p14="http://schemas.microsoft.com/office/powerpoint/2010/main" val="1193659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23</a:t>
            </a:fld>
            <a:endParaRPr lang="en-US"/>
          </a:p>
        </p:txBody>
      </p:sp>
    </p:spTree>
    <p:extLst>
      <p:ext uri="{BB962C8B-B14F-4D97-AF65-F5344CB8AC3E}">
        <p14:creationId xmlns:p14="http://schemas.microsoft.com/office/powerpoint/2010/main" val="2959811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24</a:t>
            </a:fld>
            <a:endParaRPr lang="en-US"/>
          </a:p>
        </p:txBody>
      </p:sp>
    </p:spTree>
    <p:extLst>
      <p:ext uri="{BB962C8B-B14F-4D97-AF65-F5344CB8AC3E}">
        <p14:creationId xmlns:p14="http://schemas.microsoft.com/office/powerpoint/2010/main" val="1648152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25</a:t>
            </a:fld>
            <a:endParaRPr lang="en-US"/>
          </a:p>
        </p:txBody>
      </p:sp>
    </p:spTree>
    <p:extLst>
      <p:ext uri="{BB962C8B-B14F-4D97-AF65-F5344CB8AC3E}">
        <p14:creationId xmlns:p14="http://schemas.microsoft.com/office/powerpoint/2010/main" val="540523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26</a:t>
            </a:fld>
            <a:endParaRPr lang="en-US"/>
          </a:p>
        </p:txBody>
      </p:sp>
    </p:spTree>
    <p:extLst>
      <p:ext uri="{BB962C8B-B14F-4D97-AF65-F5344CB8AC3E}">
        <p14:creationId xmlns:p14="http://schemas.microsoft.com/office/powerpoint/2010/main" val="79697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27</a:t>
            </a:fld>
            <a:endParaRPr lang="en-US"/>
          </a:p>
        </p:txBody>
      </p:sp>
    </p:spTree>
    <p:extLst>
      <p:ext uri="{BB962C8B-B14F-4D97-AF65-F5344CB8AC3E}">
        <p14:creationId xmlns:p14="http://schemas.microsoft.com/office/powerpoint/2010/main" val="1596717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28</a:t>
            </a:fld>
            <a:endParaRPr lang="en-US"/>
          </a:p>
        </p:txBody>
      </p:sp>
    </p:spTree>
    <p:extLst>
      <p:ext uri="{BB962C8B-B14F-4D97-AF65-F5344CB8AC3E}">
        <p14:creationId xmlns:p14="http://schemas.microsoft.com/office/powerpoint/2010/main" val="793114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AF8CFC-9316-4A7C-A1C4-0AA9592CF860}" type="slidenum">
              <a:rPr lang="en-US" smtClean="0"/>
              <a:t>29</a:t>
            </a:fld>
            <a:endParaRPr lang="en-US"/>
          </a:p>
        </p:txBody>
      </p:sp>
    </p:spTree>
    <p:extLst>
      <p:ext uri="{BB962C8B-B14F-4D97-AF65-F5344CB8AC3E}">
        <p14:creationId xmlns:p14="http://schemas.microsoft.com/office/powerpoint/2010/main" val="384845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3</a:t>
            </a:fld>
            <a:endParaRPr lang="en-US" dirty="0"/>
          </a:p>
        </p:txBody>
      </p:sp>
    </p:spTree>
    <p:extLst>
      <p:ext uri="{BB962C8B-B14F-4D97-AF65-F5344CB8AC3E}">
        <p14:creationId xmlns:p14="http://schemas.microsoft.com/office/powerpoint/2010/main" val="2968629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AF8CFC-9316-4A7C-A1C4-0AA9592CF860}" type="slidenum">
              <a:rPr lang="en-US" smtClean="0"/>
              <a:t>30</a:t>
            </a:fld>
            <a:endParaRPr lang="en-US"/>
          </a:p>
        </p:txBody>
      </p:sp>
    </p:spTree>
    <p:extLst>
      <p:ext uri="{BB962C8B-B14F-4D97-AF65-F5344CB8AC3E}">
        <p14:creationId xmlns:p14="http://schemas.microsoft.com/office/powerpoint/2010/main" val="3449343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F8CFC-9316-4A7C-A1C4-0AA9592CF860}" type="slidenum">
              <a:rPr lang="en-US" smtClean="0"/>
              <a:t>31</a:t>
            </a:fld>
            <a:endParaRPr lang="en-US"/>
          </a:p>
        </p:txBody>
      </p:sp>
    </p:spTree>
    <p:extLst>
      <p:ext uri="{BB962C8B-B14F-4D97-AF65-F5344CB8AC3E}">
        <p14:creationId xmlns:p14="http://schemas.microsoft.com/office/powerpoint/2010/main" val="420829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F8CFC-9316-4A7C-A1C4-0AA9592CF860}" type="slidenum">
              <a:rPr lang="en-US" smtClean="0"/>
              <a:t>32</a:t>
            </a:fld>
            <a:endParaRPr lang="en-US"/>
          </a:p>
        </p:txBody>
      </p:sp>
    </p:spTree>
    <p:extLst>
      <p:ext uri="{BB962C8B-B14F-4D97-AF65-F5344CB8AC3E}">
        <p14:creationId xmlns:p14="http://schemas.microsoft.com/office/powerpoint/2010/main" val="1355884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F8CFC-9316-4A7C-A1C4-0AA9592CF860}" type="slidenum">
              <a:rPr lang="en-US" smtClean="0"/>
              <a:t>33</a:t>
            </a:fld>
            <a:endParaRPr lang="en-US"/>
          </a:p>
        </p:txBody>
      </p:sp>
    </p:spTree>
    <p:extLst>
      <p:ext uri="{BB962C8B-B14F-4D97-AF65-F5344CB8AC3E}">
        <p14:creationId xmlns:p14="http://schemas.microsoft.com/office/powerpoint/2010/main" val="2176379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F8CFC-9316-4A7C-A1C4-0AA9592CF860}" type="slidenum">
              <a:rPr lang="en-US" smtClean="0"/>
              <a:t>34</a:t>
            </a:fld>
            <a:endParaRPr lang="en-US"/>
          </a:p>
        </p:txBody>
      </p:sp>
    </p:spTree>
    <p:extLst>
      <p:ext uri="{BB962C8B-B14F-4D97-AF65-F5344CB8AC3E}">
        <p14:creationId xmlns:p14="http://schemas.microsoft.com/office/powerpoint/2010/main" val="2551877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F8CFC-9316-4A7C-A1C4-0AA9592CF860}" type="slidenum">
              <a:rPr lang="en-US" smtClean="0"/>
              <a:t>35</a:t>
            </a:fld>
            <a:endParaRPr lang="en-US"/>
          </a:p>
        </p:txBody>
      </p:sp>
    </p:spTree>
    <p:extLst>
      <p:ext uri="{BB962C8B-B14F-4D97-AF65-F5344CB8AC3E}">
        <p14:creationId xmlns:p14="http://schemas.microsoft.com/office/powerpoint/2010/main" val="160441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36</a:t>
            </a:fld>
            <a:endParaRPr lang="en-US"/>
          </a:p>
        </p:txBody>
      </p:sp>
    </p:spTree>
    <p:extLst>
      <p:ext uri="{BB962C8B-B14F-4D97-AF65-F5344CB8AC3E}">
        <p14:creationId xmlns:p14="http://schemas.microsoft.com/office/powerpoint/2010/main" val="162102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37</a:t>
            </a:fld>
            <a:endParaRPr lang="en-US"/>
          </a:p>
        </p:txBody>
      </p:sp>
    </p:spTree>
    <p:extLst>
      <p:ext uri="{BB962C8B-B14F-4D97-AF65-F5344CB8AC3E}">
        <p14:creationId xmlns:p14="http://schemas.microsoft.com/office/powerpoint/2010/main" val="4270401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38</a:t>
            </a:fld>
            <a:endParaRPr lang="en-US"/>
          </a:p>
        </p:txBody>
      </p:sp>
    </p:spTree>
    <p:extLst>
      <p:ext uri="{BB962C8B-B14F-4D97-AF65-F5344CB8AC3E}">
        <p14:creationId xmlns:p14="http://schemas.microsoft.com/office/powerpoint/2010/main" val="1587303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39</a:t>
            </a:fld>
            <a:endParaRPr lang="en-US"/>
          </a:p>
        </p:txBody>
      </p:sp>
    </p:spTree>
    <p:extLst>
      <p:ext uri="{BB962C8B-B14F-4D97-AF65-F5344CB8AC3E}">
        <p14:creationId xmlns:p14="http://schemas.microsoft.com/office/powerpoint/2010/main" val="376661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4</a:t>
            </a:fld>
            <a:endParaRPr lang="en-US" dirty="0"/>
          </a:p>
        </p:txBody>
      </p:sp>
    </p:spTree>
    <p:extLst>
      <p:ext uri="{BB962C8B-B14F-4D97-AF65-F5344CB8AC3E}">
        <p14:creationId xmlns:p14="http://schemas.microsoft.com/office/powerpoint/2010/main" val="3413448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BE7BF-2AE0-4AA2-9355-2502AB98E4B4}" type="slidenum">
              <a:rPr lang="en-US" smtClean="0"/>
              <a:pPr/>
              <a:t>40</a:t>
            </a:fld>
            <a:endParaRPr lang="en-US"/>
          </a:p>
        </p:txBody>
      </p:sp>
    </p:spTree>
    <p:extLst>
      <p:ext uri="{BB962C8B-B14F-4D97-AF65-F5344CB8AC3E}">
        <p14:creationId xmlns:p14="http://schemas.microsoft.com/office/powerpoint/2010/main" val="3144448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auto">
              <a:spcBef>
                <a:spcPts val="0"/>
              </a:spcBef>
              <a:spcAft>
                <a:spcPts val="0"/>
              </a:spcAft>
              <a:defRPr/>
            </a:pPr>
            <a:endParaRPr lang="en-US" sz="1200" dirty="0" smtClean="0"/>
          </a:p>
        </p:txBody>
      </p:sp>
      <p:sp>
        <p:nvSpPr>
          <p:cNvPr id="4" name="Slide Number Placeholder 3"/>
          <p:cNvSpPr>
            <a:spLocks noGrp="1"/>
          </p:cNvSpPr>
          <p:nvPr>
            <p:ph type="sldNum" sz="quarter" idx="10"/>
          </p:nvPr>
        </p:nvSpPr>
        <p:spPr/>
        <p:txBody>
          <a:bodyPr/>
          <a:lstStyle/>
          <a:p>
            <a:fld id="{E77BE7BF-2AE0-4AA2-9355-2502AB98E4B4}" type="slidenum">
              <a:rPr lang="en-US" smtClean="0"/>
              <a:pPr/>
              <a:t>41</a:t>
            </a:fld>
            <a:endParaRPr lang="en-US"/>
          </a:p>
        </p:txBody>
      </p:sp>
    </p:spTree>
    <p:extLst>
      <p:ext uri="{BB962C8B-B14F-4D97-AF65-F5344CB8AC3E}">
        <p14:creationId xmlns:p14="http://schemas.microsoft.com/office/powerpoint/2010/main" val="2431087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BE7BF-2AE0-4AA2-9355-2502AB98E4B4}" type="slidenum">
              <a:rPr lang="en-US" smtClean="0"/>
              <a:pPr/>
              <a:t>42</a:t>
            </a:fld>
            <a:endParaRPr lang="en-US"/>
          </a:p>
        </p:txBody>
      </p:sp>
    </p:spTree>
    <p:extLst>
      <p:ext uri="{BB962C8B-B14F-4D97-AF65-F5344CB8AC3E}">
        <p14:creationId xmlns:p14="http://schemas.microsoft.com/office/powerpoint/2010/main" val="3592209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BE7BF-2AE0-4AA2-9355-2502AB98E4B4}" type="slidenum">
              <a:rPr lang="en-US" smtClean="0"/>
              <a:pPr/>
              <a:t>43</a:t>
            </a:fld>
            <a:endParaRPr lang="en-US"/>
          </a:p>
        </p:txBody>
      </p:sp>
    </p:spTree>
    <p:extLst>
      <p:ext uri="{BB962C8B-B14F-4D97-AF65-F5344CB8AC3E}">
        <p14:creationId xmlns:p14="http://schemas.microsoft.com/office/powerpoint/2010/main" val="4224937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5</a:t>
            </a:fld>
            <a:endParaRPr lang="en-US"/>
          </a:p>
        </p:txBody>
      </p:sp>
    </p:spTree>
    <p:extLst>
      <p:ext uri="{BB962C8B-B14F-4D97-AF65-F5344CB8AC3E}">
        <p14:creationId xmlns:p14="http://schemas.microsoft.com/office/powerpoint/2010/main" val="231076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6</a:t>
            </a:fld>
            <a:endParaRPr lang="en-US"/>
          </a:p>
        </p:txBody>
      </p:sp>
    </p:spTree>
    <p:extLst>
      <p:ext uri="{BB962C8B-B14F-4D97-AF65-F5344CB8AC3E}">
        <p14:creationId xmlns:p14="http://schemas.microsoft.com/office/powerpoint/2010/main" val="359860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7</a:t>
            </a:fld>
            <a:endParaRPr lang="en-US"/>
          </a:p>
        </p:txBody>
      </p:sp>
    </p:spTree>
    <p:extLst>
      <p:ext uri="{BB962C8B-B14F-4D97-AF65-F5344CB8AC3E}">
        <p14:creationId xmlns:p14="http://schemas.microsoft.com/office/powerpoint/2010/main" val="303152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8</a:t>
            </a:fld>
            <a:endParaRPr lang="en-US"/>
          </a:p>
        </p:txBody>
      </p:sp>
    </p:spTree>
    <p:extLst>
      <p:ext uri="{BB962C8B-B14F-4D97-AF65-F5344CB8AC3E}">
        <p14:creationId xmlns:p14="http://schemas.microsoft.com/office/powerpoint/2010/main" val="303152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9</a:t>
            </a:fld>
            <a:endParaRPr lang="en-US"/>
          </a:p>
        </p:txBody>
      </p:sp>
    </p:spTree>
    <p:extLst>
      <p:ext uri="{BB962C8B-B14F-4D97-AF65-F5344CB8AC3E}">
        <p14:creationId xmlns:p14="http://schemas.microsoft.com/office/powerpoint/2010/main" val="2661159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4"/>
          <p:cNvSpPr>
            <a:spLocks noGrp="1"/>
          </p:cNvSpPr>
          <p:nvPr>
            <p:ph type="sldNum" sz="quarter" idx="10"/>
          </p:nvPr>
        </p:nvSpPr>
        <p:spPr/>
        <p:txBody>
          <a:bodyPr/>
          <a:lstStyle>
            <a:lvl1pPr>
              <a:defRPr/>
            </a:lvl1pPr>
          </a:lstStyle>
          <a:p>
            <a:r>
              <a:rPr lang="en-US" smtClean="0"/>
              <a:t>Page | </a:t>
            </a:r>
            <a:fld id="{BC79CCBE-52D1-E04C-B564-6DE01C585E81}" type="slidenum">
              <a:rPr lang="en-US" smtClean="0"/>
              <a:pPr/>
              <a:t>‹#›</a:t>
            </a:fld>
            <a:endParaRPr lang="en-US" dirty="0"/>
          </a:p>
        </p:txBody>
      </p:sp>
    </p:spTree>
    <p:extLst>
      <p:ext uri="{BB962C8B-B14F-4D97-AF65-F5344CB8AC3E}">
        <p14:creationId xmlns:p14="http://schemas.microsoft.com/office/powerpoint/2010/main" val="136488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smtClean="0"/>
              <a:t>Page | </a:t>
            </a:r>
            <a:fld id="{BC79CCBE-52D1-E04C-B564-6DE01C585E81}" type="slidenum">
              <a:rPr lang="en-US" smtClean="0"/>
              <a:pPr/>
              <a:t>‹#›</a:t>
            </a:fld>
            <a:endParaRPr lang="en-US" dirty="0"/>
          </a:p>
        </p:txBody>
      </p:sp>
    </p:spTree>
    <p:extLst>
      <p:ext uri="{BB962C8B-B14F-4D97-AF65-F5344CB8AC3E}">
        <p14:creationId xmlns:p14="http://schemas.microsoft.com/office/powerpoint/2010/main" val="192804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smtClean="0"/>
              <a:t>Page | </a:t>
            </a:r>
            <a:fld id="{BC79CCBE-52D1-E04C-B564-6DE01C585E81}" type="slidenum">
              <a:rPr lang="en-US" smtClean="0"/>
              <a:pPr/>
              <a:t>‹#›</a:t>
            </a:fld>
            <a:endParaRPr lang="en-US" dirty="0"/>
          </a:p>
        </p:txBody>
      </p:sp>
    </p:spTree>
    <p:extLst>
      <p:ext uri="{BB962C8B-B14F-4D97-AF65-F5344CB8AC3E}">
        <p14:creationId xmlns:p14="http://schemas.microsoft.com/office/powerpoint/2010/main" val="3372124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smtClean="0"/>
              <a:t>Click icon to add SmartArt graphic</a:t>
            </a:r>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r>
              <a:rPr lang="en-US" smtClean="0"/>
              <a:t>Page | </a:t>
            </a:r>
            <a:fld id="{BC79CCBE-52D1-E04C-B564-6DE01C585E81}" type="slidenum">
              <a:rPr lang="en-US" smtClean="0"/>
              <a:pPr/>
              <a:t>‹#›</a:t>
            </a:fld>
            <a:endParaRPr lang="en-US" dirty="0"/>
          </a:p>
        </p:txBody>
      </p:sp>
    </p:spTree>
    <p:extLst>
      <p:ext uri="{BB962C8B-B14F-4D97-AF65-F5344CB8AC3E}">
        <p14:creationId xmlns:p14="http://schemas.microsoft.com/office/powerpoint/2010/main" val="177097753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tx2"/>
                </a:solidFill>
              </a:defRPr>
            </a:lvl1pPr>
          </a:lstStyle>
          <a:p>
            <a:r>
              <a:rPr lang="en-US" smtClean="0"/>
              <a:t>Page | </a:t>
            </a:r>
            <a:fld id="{BC79CCBE-52D1-E04C-B564-6DE01C585E8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smtClean="0"/>
              <a:t>Page | </a:t>
            </a:r>
            <a:fld id="{BC79CCBE-52D1-E04C-B564-6DE01C585E81}" type="slidenum">
              <a:rPr lang="en-US" smtClean="0"/>
              <a:pPr/>
              <a:t>‹#›</a:t>
            </a:fld>
            <a:endParaRPr lang="en-US" dirty="0"/>
          </a:p>
        </p:txBody>
      </p:sp>
    </p:spTree>
    <p:extLst>
      <p:ext uri="{BB962C8B-B14F-4D97-AF65-F5344CB8AC3E}">
        <p14:creationId xmlns:p14="http://schemas.microsoft.com/office/powerpoint/2010/main" val="40283849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Slide Number Placeholder 5"/>
          <p:cNvSpPr>
            <a:spLocks noGrp="1"/>
          </p:cNvSpPr>
          <p:nvPr>
            <p:ph type="sldNum" sz="quarter" idx="10"/>
          </p:nvPr>
        </p:nvSpPr>
        <p:spPr/>
        <p:txBody>
          <a:bodyPr/>
          <a:lstStyle>
            <a:lvl1pPr>
              <a:defRPr/>
            </a:lvl1pPr>
          </a:lstStyle>
          <a:p>
            <a:r>
              <a:rPr lang="en-US" smtClean="0"/>
              <a:t>Page | </a:t>
            </a:r>
            <a:fld id="{BC79CCBE-52D1-E04C-B564-6DE01C585E81}" type="slidenum">
              <a:rPr lang="en-US" smtClean="0"/>
              <a:pPr/>
              <a:t>‹#›</a:t>
            </a:fld>
            <a:endParaRPr lang="en-US" dirty="0"/>
          </a:p>
        </p:txBody>
      </p:sp>
      <p:sp>
        <p:nvSpPr>
          <p:cNvPr id="5" name="TextBox 4"/>
          <p:cNvSpPr txBox="1"/>
          <p:nvPr/>
        </p:nvSpPr>
        <p:spPr>
          <a:xfrm>
            <a:off x="3593989" y="5947576"/>
            <a:ext cx="2822713"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FOR OFFICIAL USE ONLY</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70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r>
              <a:rPr lang="en-US" smtClean="0"/>
              <a:t>Page | </a:t>
            </a:r>
            <a:fld id="{BC79CCBE-52D1-E04C-B564-6DE01C585E81}" type="slidenum">
              <a:rPr lang="en-US" smtClean="0"/>
              <a:pPr/>
              <a:t>‹#›</a:t>
            </a:fld>
            <a:endParaRPr lang="en-US" dirty="0"/>
          </a:p>
        </p:txBody>
      </p:sp>
    </p:spTree>
    <p:extLst>
      <p:ext uri="{BB962C8B-B14F-4D97-AF65-F5344CB8AC3E}">
        <p14:creationId xmlns:p14="http://schemas.microsoft.com/office/powerpoint/2010/main" val="385608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r>
              <a:rPr lang="en-US" smtClean="0"/>
              <a:t>Page | </a:t>
            </a:r>
            <a:fld id="{BC79CCBE-52D1-E04C-B564-6DE01C585E81}" type="slidenum">
              <a:rPr lang="en-US" smtClean="0"/>
              <a:pPr/>
              <a:t>‹#›</a:t>
            </a:fld>
            <a:endParaRPr lang="en-US" dirty="0"/>
          </a:p>
        </p:txBody>
      </p:sp>
    </p:spTree>
    <p:extLst>
      <p:ext uri="{BB962C8B-B14F-4D97-AF65-F5344CB8AC3E}">
        <p14:creationId xmlns:p14="http://schemas.microsoft.com/office/powerpoint/2010/main" val="286942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r>
              <a:rPr lang="en-US" smtClean="0"/>
              <a:t>Page | </a:t>
            </a:r>
            <a:fld id="{BC79CCBE-52D1-E04C-B564-6DE01C585E81}" type="slidenum">
              <a:rPr lang="en-US" smtClean="0"/>
              <a:pPr/>
              <a:t>‹#›</a:t>
            </a:fld>
            <a:endParaRPr lang="en-US" dirty="0"/>
          </a:p>
        </p:txBody>
      </p:sp>
    </p:spTree>
    <p:extLst>
      <p:ext uri="{BB962C8B-B14F-4D97-AF65-F5344CB8AC3E}">
        <p14:creationId xmlns:p14="http://schemas.microsoft.com/office/powerpoint/2010/main" val="174407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smtClean="0">
                <a:solidFill>
                  <a:schemeClr val="tx2"/>
                </a:solidFill>
              </a:defRPr>
            </a:lvl1pPr>
          </a:lstStyle>
          <a:p>
            <a:r>
              <a:rPr lang="en-US" smtClean="0"/>
              <a:t>Page | </a:t>
            </a:r>
            <a:fld id="{BC79CCBE-52D1-E04C-B564-6DE01C585E81}" type="slidenum">
              <a:rPr lang="en-US" smtClean="0"/>
              <a:pPr/>
              <a:t>‹#›</a:t>
            </a:fld>
            <a:endParaRPr lang="en-US" dirty="0"/>
          </a:p>
        </p:txBody>
      </p:sp>
    </p:spTree>
    <p:extLst>
      <p:ext uri="{BB962C8B-B14F-4D97-AF65-F5344CB8AC3E}">
        <p14:creationId xmlns:p14="http://schemas.microsoft.com/office/powerpoint/2010/main" val="249241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Slide Number Placeholder 5"/>
          <p:cNvSpPr>
            <a:spLocks noGrp="1"/>
          </p:cNvSpPr>
          <p:nvPr>
            <p:ph type="sldNum" sz="quarter" idx="10"/>
          </p:nvPr>
        </p:nvSpPr>
        <p:spPr/>
        <p:txBody>
          <a:bodyPr/>
          <a:lstStyle>
            <a:lvl1pPr>
              <a:defRPr/>
            </a:lvl1pPr>
          </a:lstStyle>
          <a:p>
            <a:r>
              <a:rPr lang="en-US" smtClean="0"/>
              <a:t>Page | </a:t>
            </a:r>
            <a:fld id="{BC79CCBE-52D1-E04C-B564-6DE01C585E81}" type="slidenum">
              <a:rPr lang="en-US" smtClean="0"/>
              <a:pPr/>
              <a:t>‹#›</a:t>
            </a:fld>
            <a:endParaRPr lang="en-US" dirty="0"/>
          </a:p>
        </p:txBody>
      </p:sp>
    </p:spTree>
    <p:extLst>
      <p:ext uri="{BB962C8B-B14F-4D97-AF65-F5344CB8AC3E}">
        <p14:creationId xmlns:p14="http://schemas.microsoft.com/office/powerpoint/2010/main" val="140515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Slide Number Placeholder 5"/>
          <p:cNvSpPr>
            <a:spLocks noGrp="1"/>
          </p:cNvSpPr>
          <p:nvPr>
            <p:ph type="sldNum" sz="quarter" idx="10"/>
          </p:nvPr>
        </p:nvSpPr>
        <p:spPr/>
        <p:txBody>
          <a:bodyPr/>
          <a:lstStyle>
            <a:lvl1pPr>
              <a:defRPr/>
            </a:lvl1pPr>
          </a:lstStyle>
          <a:p>
            <a:r>
              <a:rPr lang="en-US" smtClean="0"/>
              <a:t>Page | </a:t>
            </a:r>
            <a:fld id="{BC79CCBE-52D1-E04C-B564-6DE01C585E81}" type="slidenum">
              <a:rPr lang="en-US" smtClean="0"/>
              <a:pPr/>
              <a:t>‹#›</a:t>
            </a:fld>
            <a:endParaRPr lang="en-US" dirty="0"/>
          </a:p>
        </p:txBody>
      </p:sp>
    </p:spTree>
    <p:extLst>
      <p:ext uri="{BB962C8B-B14F-4D97-AF65-F5344CB8AC3E}">
        <p14:creationId xmlns:p14="http://schemas.microsoft.com/office/powerpoint/2010/main" val="216227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6" name="Slide Number Placeholder 5"/>
          <p:cNvSpPr>
            <a:spLocks noGrp="1"/>
          </p:cNvSpPr>
          <p:nvPr>
            <p:ph type="sldNum" sz="quarter" idx="4"/>
          </p:nvPr>
        </p:nvSpPr>
        <p:spPr>
          <a:xfrm>
            <a:off x="7526338" y="6494463"/>
            <a:ext cx="1473200" cy="277812"/>
          </a:xfrm>
          <a:prstGeom prst="rect">
            <a:avLst/>
          </a:prstGeom>
        </p:spPr>
        <p:txBody>
          <a:bodyPr/>
          <a:lstStyle>
            <a:lvl1pPr algn="r" fontAlgn="auto">
              <a:spcBef>
                <a:spcPts val="0"/>
              </a:spcBef>
              <a:spcAft>
                <a:spcPts val="0"/>
              </a:spcAft>
              <a:defRPr sz="1200" b="1" dirty="0" smtClean="0">
                <a:solidFill>
                  <a:schemeClr val="bg1"/>
                </a:solidFill>
                <a:latin typeface="+mn-lt"/>
                <a:cs typeface="+mn-cs"/>
              </a:defRPr>
            </a:lvl1pPr>
          </a:lstStyle>
          <a:p>
            <a:r>
              <a:rPr lang="en-US" smtClean="0"/>
              <a:t>Page | </a:t>
            </a:r>
            <a:fld id="{BC79CCBE-52D1-E04C-B564-6DE01C585E81}" type="slidenum">
              <a:rPr lang="en-US" smtClean="0"/>
              <a:pPr/>
              <a:t>‹#›</a:t>
            </a:fld>
            <a:endParaRPr lang="en-US" dirty="0"/>
          </a:p>
        </p:txBody>
      </p:sp>
      <p:sp>
        <p:nvSpPr>
          <p:cNvPr id="7" name="TextBox 6"/>
          <p:cNvSpPr txBox="1"/>
          <p:nvPr/>
        </p:nvSpPr>
        <p:spPr>
          <a:xfrm>
            <a:off x="3272444" y="6494463"/>
            <a:ext cx="2599109" cy="276999"/>
          </a:xfrm>
          <a:prstGeom prst="rect">
            <a:avLst/>
          </a:prstGeom>
          <a:noFill/>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1pPr>
            <a:lvl2pPr marL="4572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2pPr>
            <a:lvl3pPr marL="9144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3pPr>
            <a:lvl4pPr marL="13716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4pPr>
            <a:lvl5pPr marL="18288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5pPr>
            <a:lvl6pPr marL="22860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6pPr>
            <a:lvl7pPr marL="27432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7pPr>
            <a:lvl8pPr marL="32004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8pPr>
            <a:lvl9pPr marL="36576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9pPr>
          </a:lstStyle>
          <a:p>
            <a:pPr>
              <a:defRPr/>
            </a:pPr>
            <a:r>
              <a:rPr lang="en-US" sz="1200" b="1" dirty="0" smtClean="0">
                <a:solidFill>
                  <a:schemeClr val="bg1"/>
                </a:solidFill>
                <a:latin typeface="+mn-lt"/>
              </a:rPr>
              <a:t>One</a:t>
            </a:r>
            <a:r>
              <a:rPr lang="en-US" sz="1200" b="1" baseline="0" dirty="0" smtClean="0">
                <a:solidFill>
                  <a:schemeClr val="bg1"/>
                </a:solidFill>
                <a:latin typeface="+mn-lt"/>
              </a:rPr>
              <a:t> Agency, One Team, One Direction</a:t>
            </a:r>
            <a:endParaRPr lang="en-US" sz="1200" b="1" dirty="0">
              <a:solidFill>
                <a:schemeClr val="bg1"/>
              </a:solidFill>
              <a:latin typeface="+mn-lt"/>
            </a:endParaRPr>
          </a:p>
        </p:txBody>
      </p:sp>
    </p:spTree>
    <p:extLst>
      <p:ext uri="{BB962C8B-B14F-4D97-AF65-F5344CB8AC3E}">
        <p14:creationId xmlns:p14="http://schemas.microsoft.com/office/powerpoint/2010/main" val="4238484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5" r:id="rId13"/>
  </p:sldLayoutIdLst>
  <p:hf hdr="0" ftr="0" dt="0"/>
  <p:txStyles>
    <p:titleStyle>
      <a:lvl1pPr algn="ctr" defTabSz="457200" rtl="0" eaLnBrk="1" fontAlgn="base" hangingPunct="1">
        <a:spcBef>
          <a:spcPct val="0"/>
        </a:spcBef>
        <a:spcAft>
          <a:spcPct val="0"/>
        </a:spcAft>
        <a:defRPr sz="4400" kern="1200">
          <a:solidFill>
            <a:schemeClr val="tx2"/>
          </a:solidFill>
          <a:latin typeface="+mj-lt"/>
          <a:ea typeface="+mj-ea"/>
          <a:cs typeface="+mj-cs"/>
        </a:defRPr>
      </a:lvl1pPr>
      <a:lvl2pPr algn="ctr" defTabSz="457200" rtl="0" eaLnBrk="1" fontAlgn="base" hangingPunct="1">
        <a:spcBef>
          <a:spcPct val="0"/>
        </a:spcBef>
        <a:spcAft>
          <a:spcPct val="0"/>
        </a:spcAft>
        <a:defRPr sz="4400">
          <a:solidFill>
            <a:schemeClr val="tx2"/>
          </a:solidFill>
          <a:latin typeface="Calibri" pitchFamily="34" charset="0"/>
        </a:defRPr>
      </a:lvl2pPr>
      <a:lvl3pPr algn="ctr" defTabSz="457200" rtl="0" eaLnBrk="1" fontAlgn="base" hangingPunct="1">
        <a:spcBef>
          <a:spcPct val="0"/>
        </a:spcBef>
        <a:spcAft>
          <a:spcPct val="0"/>
        </a:spcAft>
        <a:defRPr sz="4400">
          <a:solidFill>
            <a:schemeClr val="tx2"/>
          </a:solidFill>
          <a:latin typeface="Calibri" pitchFamily="34" charset="0"/>
        </a:defRPr>
      </a:lvl3pPr>
      <a:lvl4pPr algn="ctr" defTabSz="457200" rtl="0" eaLnBrk="1" fontAlgn="base" hangingPunct="1">
        <a:spcBef>
          <a:spcPct val="0"/>
        </a:spcBef>
        <a:spcAft>
          <a:spcPct val="0"/>
        </a:spcAft>
        <a:defRPr sz="4400">
          <a:solidFill>
            <a:schemeClr val="tx2"/>
          </a:solidFill>
          <a:latin typeface="Calibri" pitchFamily="34" charset="0"/>
        </a:defRPr>
      </a:lvl4pPr>
      <a:lvl5pPr algn="ctr" defTabSz="457200" rtl="0" eaLnBrk="1" fontAlgn="base" hangingPunct="1">
        <a:spcBef>
          <a:spcPct val="0"/>
        </a:spcBef>
        <a:spcAft>
          <a:spcPct val="0"/>
        </a:spcAft>
        <a:defRPr sz="4400">
          <a:solidFill>
            <a:schemeClr val="tx2"/>
          </a:solidFill>
          <a:latin typeface="Calibri" pitchFamily="34" charset="0"/>
        </a:defRPr>
      </a:lvl5pPr>
      <a:lvl6pPr marL="457200" algn="ctr" defTabSz="457200" rtl="0" eaLnBrk="1" fontAlgn="base" hangingPunct="1">
        <a:spcBef>
          <a:spcPct val="0"/>
        </a:spcBef>
        <a:spcAft>
          <a:spcPct val="0"/>
        </a:spcAft>
        <a:defRPr sz="4400">
          <a:solidFill>
            <a:schemeClr val="tx2"/>
          </a:solidFill>
          <a:latin typeface="Calibri" pitchFamily="34" charset="0"/>
        </a:defRPr>
      </a:lvl6pPr>
      <a:lvl7pPr marL="914400" algn="ctr" defTabSz="457200" rtl="0" eaLnBrk="1" fontAlgn="base" hangingPunct="1">
        <a:spcBef>
          <a:spcPct val="0"/>
        </a:spcBef>
        <a:spcAft>
          <a:spcPct val="0"/>
        </a:spcAft>
        <a:defRPr sz="4400">
          <a:solidFill>
            <a:schemeClr val="tx2"/>
          </a:solidFill>
          <a:latin typeface="Calibri" pitchFamily="34" charset="0"/>
        </a:defRPr>
      </a:lvl7pPr>
      <a:lvl8pPr marL="1371600" algn="ctr" defTabSz="457200" rtl="0" eaLnBrk="1" fontAlgn="base" hangingPunct="1">
        <a:spcBef>
          <a:spcPct val="0"/>
        </a:spcBef>
        <a:spcAft>
          <a:spcPct val="0"/>
        </a:spcAft>
        <a:defRPr sz="4400">
          <a:solidFill>
            <a:schemeClr val="tx2"/>
          </a:solidFill>
          <a:latin typeface="Calibri" pitchFamily="34" charset="0"/>
        </a:defRPr>
      </a:lvl8pPr>
      <a:lvl9pPr marL="1828800" algn="ctr" defTabSz="457200"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defTabSz="457200" rtl="0" eaLnBrk="1" fontAlgn="base" hangingPunct="1">
        <a:spcBef>
          <a:spcPct val="20000"/>
        </a:spcBef>
        <a:spcAft>
          <a:spcPct val="0"/>
        </a:spcAft>
        <a:buSzPct val="75000"/>
        <a:buBlip>
          <a:blip r:embed="rId16"/>
        </a:buBlip>
        <a:defRPr sz="3200" kern="1200">
          <a:solidFill>
            <a:schemeClr val="tx2"/>
          </a:solidFill>
          <a:latin typeface="+mn-lt"/>
          <a:ea typeface="+mn-ea"/>
          <a:cs typeface="+mn-cs"/>
        </a:defRPr>
      </a:lvl1pPr>
      <a:lvl2pPr marL="742950" indent="-285750" algn="l" defTabSz="457200" rtl="0" eaLnBrk="1" fontAlgn="base" hangingPunct="1">
        <a:spcBef>
          <a:spcPct val="20000"/>
        </a:spcBef>
        <a:spcAft>
          <a:spcPct val="0"/>
        </a:spcAft>
        <a:buSzPct val="75000"/>
        <a:buBlip>
          <a:blip r:embed="rId16"/>
        </a:buBlip>
        <a:defRPr sz="2800" kern="1200">
          <a:solidFill>
            <a:schemeClr val="tx2"/>
          </a:solidFill>
          <a:latin typeface="+mn-lt"/>
          <a:ea typeface="+mn-ea"/>
          <a:cs typeface="+mn-cs"/>
        </a:defRPr>
      </a:lvl2pPr>
      <a:lvl3pPr marL="1143000" indent="-228600" algn="l" defTabSz="457200" rtl="0" eaLnBrk="1" fontAlgn="base" hangingPunct="1">
        <a:spcBef>
          <a:spcPct val="20000"/>
        </a:spcBef>
        <a:spcAft>
          <a:spcPct val="0"/>
        </a:spcAft>
        <a:buSzPct val="75000"/>
        <a:buBlip>
          <a:blip r:embed="rId16"/>
        </a:buBlip>
        <a:defRPr sz="2400" kern="1200">
          <a:solidFill>
            <a:schemeClr val="tx2"/>
          </a:solidFill>
          <a:latin typeface="+mn-lt"/>
          <a:ea typeface="+mn-ea"/>
          <a:cs typeface="+mn-cs"/>
        </a:defRPr>
      </a:lvl3pPr>
      <a:lvl4pPr marL="1600200" indent="-228600" algn="l" defTabSz="457200" rtl="0" eaLnBrk="1" fontAlgn="base" hangingPunct="1">
        <a:spcBef>
          <a:spcPct val="20000"/>
        </a:spcBef>
        <a:spcAft>
          <a:spcPct val="0"/>
        </a:spcAft>
        <a:buSzPct val="75000"/>
        <a:buBlip>
          <a:blip r:embed="rId16"/>
        </a:buBlip>
        <a:defRPr sz="2000" kern="1200">
          <a:solidFill>
            <a:schemeClr val="tx2"/>
          </a:solidFill>
          <a:latin typeface="+mn-lt"/>
          <a:ea typeface="+mn-ea"/>
          <a:cs typeface="+mn-cs"/>
        </a:defRPr>
      </a:lvl4pPr>
      <a:lvl5pPr marL="2057400" indent="-228600" algn="l" defTabSz="457200" rtl="0" eaLnBrk="1" fontAlgn="base" hangingPunct="1">
        <a:spcBef>
          <a:spcPct val="20000"/>
        </a:spcBef>
        <a:spcAft>
          <a:spcPct val="0"/>
        </a:spcAft>
        <a:buSzPct val="75000"/>
        <a:buBlip>
          <a:blip r:embed="rId16"/>
        </a:buBlip>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dcaa.mil/Customers/Checklists-Tools/Contractor-Submission-Porta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921913"/>
            <a:ext cx="7772400" cy="1470025"/>
          </a:xfrm>
        </p:spPr>
        <p:txBody>
          <a:bodyPr/>
          <a:lstStyle/>
          <a:p>
            <a:r>
              <a:rPr lang="en-US" b="1" dirty="0" smtClean="0">
                <a:latin typeface="Arial" panose="020B0604020202020204" pitchFamily="34" charset="0"/>
                <a:cs typeface="Arial" panose="020B0604020202020204" pitchFamily="34" charset="0"/>
              </a:rPr>
              <a:t>Incurred Cost Submissions</a:t>
            </a:r>
          </a:p>
        </p:txBody>
      </p:sp>
      <p:sp>
        <p:nvSpPr>
          <p:cNvPr id="4" name="Slide Number Placeholder 3"/>
          <p:cNvSpPr>
            <a:spLocks noGrp="1"/>
          </p:cNvSpPr>
          <p:nvPr>
            <p:ph type="sldNum" sz="quarter" idx="10"/>
          </p:nvPr>
        </p:nvSpPr>
        <p:spPr/>
        <p:txBody>
          <a:bodyPr/>
          <a:lstStyle/>
          <a:p>
            <a:r>
              <a:rPr lang="en-US" dirty="0" smtClean="0"/>
              <a:t>Page | </a:t>
            </a:r>
            <a:fld id="{BC79CCBE-52D1-E04C-B564-6DE01C585E81}" type="slidenum">
              <a:rPr lang="en-US" smtClean="0"/>
              <a:pPr/>
              <a:t>1</a:t>
            </a:fld>
            <a:endParaRPr lang="en-US" dirty="0"/>
          </a:p>
        </p:txBody>
      </p:sp>
      <p:sp>
        <p:nvSpPr>
          <p:cNvPr id="5" name="Subtitle 2"/>
          <p:cNvSpPr txBox="1">
            <a:spLocks/>
          </p:cNvSpPr>
          <p:nvPr/>
        </p:nvSpPr>
        <p:spPr bwMode="auto">
          <a:xfrm>
            <a:off x="1503802" y="3827925"/>
            <a:ext cx="6400800" cy="73464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defTabSz="457200" rtl="0" eaLnBrk="1" fontAlgn="base" hangingPunct="1">
              <a:spcBef>
                <a:spcPct val="20000"/>
              </a:spcBef>
              <a:spcAft>
                <a:spcPct val="0"/>
              </a:spcAft>
              <a:buSzPct val="75000"/>
              <a:buNone/>
              <a:defRPr sz="3200" kern="1200">
                <a:solidFill>
                  <a:schemeClr val="tx1">
                    <a:tint val="75000"/>
                  </a:schemeClr>
                </a:solidFill>
                <a:latin typeface="Arial"/>
                <a:ea typeface="ＭＳ Ｐゴシック" pitchFamily="-83" charset="-128"/>
                <a:cs typeface="ＭＳ Ｐゴシック" pitchFamily="-83" charset="-128"/>
              </a:defRPr>
            </a:lvl1pPr>
            <a:lvl2pPr marL="457200" indent="0" algn="ctr" defTabSz="457200" rtl="0" eaLnBrk="1" fontAlgn="base" hangingPunct="1">
              <a:spcBef>
                <a:spcPct val="20000"/>
              </a:spcBef>
              <a:spcAft>
                <a:spcPct val="0"/>
              </a:spcAft>
              <a:buSzPct val="75000"/>
              <a:buNone/>
              <a:defRPr sz="2800" kern="1200">
                <a:solidFill>
                  <a:schemeClr val="tx1">
                    <a:tint val="75000"/>
                  </a:schemeClr>
                </a:solidFill>
                <a:latin typeface="Arial"/>
                <a:ea typeface="ＭＳ Ｐゴシック" pitchFamily="-83" charset="-128"/>
                <a:cs typeface="+mn-cs"/>
              </a:defRPr>
            </a:lvl2pPr>
            <a:lvl3pPr marL="914400" indent="0" algn="ctr" defTabSz="457200" rtl="0" eaLnBrk="1" fontAlgn="base" hangingPunct="1">
              <a:spcBef>
                <a:spcPct val="20000"/>
              </a:spcBef>
              <a:spcAft>
                <a:spcPct val="0"/>
              </a:spcAft>
              <a:buSzPct val="75000"/>
              <a:buNone/>
              <a:defRPr sz="2400" kern="1200">
                <a:solidFill>
                  <a:schemeClr val="tx1">
                    <a:tint val="75000"/>
                  </a:schemeClr>
                </a:solidFill>
                <a:latin typeface="Arial"/>
                <a:ea typeface="ＭＳ Ｐゴシック" pitchFamily="-83" charset="-128"/>
                <a:cs typeface="+mn-cs"/>
              </a:defRPr>
            </a:lvl3pPr>
            <a:lvl4pPr marL="1371600" indent="0" algn="ctr" defTabSz="457200" rtl="0" eaLnBrk="1" fontAlgn="base" hangingPunct="1">
              <a:spcBef>
                <a:spcPct val="20000"/>
              </a:spcBef>
              <a:spcAft>
                <a:spcPct val="0"/>
              </a:spcAft>
              <a:buSzPct val="75000"/>
              <a:buNone/>
              <a:defRPr sz="2000" kern="1200">
                <a:solidFill>
                  <a:schemeClr val="tx1">
                    <a:tint val="75000"/>
                  </a:schemeClr>
                </a:solidFill>
                <a:latin typeface="Arial"/>
                <a:ea typeface="ＭＳ Ｐゴシック" pitchFamily="-83" charset="-128"/>
                <a:cs typeface="+mn-cs"/>
              </a:defRPr>
            </a:lvl4pPr>
            <a:lvl5pPr marL="1828800" indent="0" algn="ctr" defTabSz="457200" rtl="0" eaLnBrk="1" fontAlgn="base" hangingPunct="1">
              <a:spcBef>
                <a:spcPct val="20000"/>
              </a:spcBef>
              <a:spcAft>
                <a:spcPct val="0"/>
              </a:spcAft>
              <a:buSzPct val="75000"/>
              <a:buNone/>
              <a:defRPr sz="2000" kern="1200">
                <a:solidFill>
                  <a:schemeClr val="tx1">
                    <a:tint val="75000"/>
                  </a:schemeClr>
                </a:solidFill>
                <a:latin typeface="Arial"/>
                <a:ea typeface="ＭＳ Ｐゴシック" pitchFamily="-83"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800" dirty="0" smtClean="0">
                <a:solidFill>
                  <a:schemeClr val="tx1"/>
                </a:solidFill>
              </a:rPr>
              <a:t>Further information is available in the</a:t>
            </a:r>
          </a:p>
          <a:p>
            <a:pPr fontAlgn="auto">
              <a:spcAft>
                <a:spcPts val="0"/>
              </a:spcAft>
              <a:defRPr/>
            </a:pPr>
            <a:r>
              <a:rPr lang="en-US" sz="1800" dirty="0" smtClean="0">
                <a:solidFill>
                  <a:schemeClr val="tx1"/>
                </a:solidFill>
              </a:rPr>
              <a:t>Information for Contractors Manual under Enclosure 6</a:t>
            </a:r>
            <a:endParaRPr lang="en-US" sz="1800" dirty="0" smtClean="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ICE Benefits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6475" y="1430150"/>
            <a:ext cx="8541099" cy="4761278"/>
          </a:xfrm>
        </p:spPr>
        <p:txBody>
          <a:bodyPr>
            <a:noAutofit/>
          </a:bodyPr>
          <a:lstStyle/>
          <a:p>
            <a:pPr>
              <a:lnSpc>
                <a:spcPct val="80000"/>
              </a:lnSpc>
              <a:spcBef>
                <a:spcPts val="1800"/>
              </a:spcBef>
            </a:pPr>
            <a:r>
              <a:rPr lang="en-US" sz="3000" dirty="0" smtClean="0">
                <a:latin typeface="Arial" panose="020B0604020202020204" pitchFamily="34" charset="0"/>
                <a:cs typeface="Arial" panose="020B0604020202020204" pitchFamily="34" charset="0"/>
              </a:rPr>
              <a:t>User Friendly</a:t>
            </a:r>
          </a:p>
          <a:p>
            <a:pPr>
              <a:lnSpc>
                <a:spcPct val="80000"/>
              </a:lnSpc>
              <a:spcBef>
                <a:spcPts val="1800"/>
              </a:spcBef>
            </a:pPr>
            <a:r>
              <a:rPr lang="en-US" sz="3000" dirty="0" smtClean="0">
                <a:latin typeface="Arial" panose="020B0604020202020204" pitchFamily="34" charset="0"/>
                <a:cs typeface="Arial" panose="020B0604020202020204" pitchFamily="34" charset="0"/>
              </a:rPr>
              <a:t>Includes all schedules required for an adequate submission per FAR 52.216-7</a:t>
            </a:r>
          </a:p>
          <a:p>
            <a:pPr>
              <a:lnSpc>
                <a:spcPct val="80000"/>
              </a:lnSpc>
              <a:spcBef>
                <a:spcPts val="1800"/>
              </a:spcBef>
            </a:pPr>
            <a:r>
              <a:rPr lang="en-US" sz="3000" dirty="0" smtClean="0">
                <a:latin typeface="Arial" panose="020B0604020202020204" pitchFamily="34" charset="0"/>
                <a:cs typeface="Arial" panose="020B0604020202020204" pitchFamily="34" charset="0"/>
              </a:rPr>
              <a:t>Updates are performed electronically and the linking feature updates all impacted schedules</a:t>
            </a:r>
          </a:p>
          <a:p>
            <a:pPr>
              <a:lnSpc>
                <a:spcPct val="80000"/>
              </a:lnSpc>
              <a:spcBef>
                <a:spcPts val="1800"/>
              </a:spcBef>
            </a:pPr>
            <a:r>
              <a:rPr lang="en-US" sz="3000" dirty="0" smtClean="0">
                <a:latin typeface="Arial" panose="020B0604020202020204" pitchFamily="34" charset="0"/>
                <a:cs typeface="Arial" panose="020B0604020202020204" pitchFamily="34" charset="0"/>
              </a:rPr>
              <a:t>ICE creates an inventory of electronic files that can be used in subsequent years to compare costs and facilitate submission preparation</a:t>
            </a:r>
          </a:p>
          <a:p>
            <a:pPr>
              <a:lnSpc>
                <a:spcPct val="80000"/>
              </a:lnSpc>
              <a:spcBef>
                <a:spcPts val="1800"/>
              </a:spcBef>
            </a:pPr>
            <a:r>
              <a:rPr lang="en-US" sz="3000" dirty="0" smtClean="0">
                <a:latin typeface="Arial" panose="020B0604020202020204" pitchFamily="34" charset="0"/>
                <a:cs typeface="Arial" panose="020B0604020202020204" pitchFamily="34" charset="0"/>
              </a:rPr>
              <a:t>The submission of an adequate proposal may expedite contract closings</a:t>
            </a: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10</a:t>
            </a:fld>
            <a:endParaRPr lang="en-US" dirty="0"/>
          </a:p>
        </p:txBody>
      </p:sp>
    </p:spTree>
    <p:extLst>
      <p:ext uri="{BB962C8B-B14F-4D97-AF65-F5344CB8AC3E}">
        <p14:creationId xmlns:p14="http://schemas.microsoft.com/office/powerpoint/2010/main" val="244155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1547" y="294735"/>
            <a:ext cx="8531051" cy="1143000"/>
          </a:xfrm>
        </p:spPr>
        <p:txBody>
          <a:bodyPr>
            <a:noAutofit/>
          </a:bodyPr>
          <a:lstStyle/>
          <a:p>
            <a:r>
              <a:rPr lang="en-US" sz="4000" b="1" dirty="0" smtClean="0">
                <a:latin typeface="Arial" panose="020B0604020202020204" pitchFamily="34" charset="0"/>
                <a:cs typeface="Arial" panose="020B0604020202020204" pitchFamily="34" charset="0"/>
              </a:rPr>
              <a:t>Required Submission Schedules</a:t>
            </a:r>
            <a:br>
              <a:rPr lang="en-US" sz="40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FAR 52.216-7(d)(2)(iii) </a:t>
            </a:r>
            <a:r>
              <a:rPr lang="en-US" sz="2800" b="1" i="1" dirty="0" smtClean="0">
                <a:latin typeface="Arial" panose="020B0604020202020204" pitchFamily="34" charset="0"/>
                <a:cs typeface="Arial" panose="020B0604020202020204" pitchFamily="34" charset="0"/>
              </a:rPr>
              <a:t>(referenced to ICE model)</a:t>
            </a:r>
            <a:endParaRPr lang="en-US" sz="2800" b="1" i="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536425"/>
            <a:ext cx="8229600" cy="4703601"/>
          </a:xfrm>
        </p:spPr>
        <p:txBody>
          <a:bodyPr>
            <a:noAutofit/>
          </a:bodyPr>
          <a:lstStyle/>
          <a:p>
            <a:pPr>
              <a:lnSpc>
                <a:spcPct val="90000"/>
              </a:lnSpc>
              <a:tabLst>
                <a:tab pos="2854325" algn="l"/>
              </a:tabLst>
            </a:pPr>
            <a:r>
              <a:rPr lang="en-US" sz="2000" dirty="0" smtClean="0">
                <a:latin typeface="Arial" panose="020B0604020202020204" pitchFamily="34" charset="0"/>
                <a:cs typeface="Arial" panose="020B0604020202020204" pitchFamily="34" charset="0"/>
              </a:rPr>
              <a:t>Schedule A	Summary of Indirect Expense Rates</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Schedules B, C, D	Indirect Cost Pools</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 E	Claimed Allocation Bases</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 F	Cost of Money</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 G	Booked and Claimed Direct Costs</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 H	Direct Costs by Contract at Claimed Rates</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 H-1	Government Participation by Pool</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 I	Cumulative Allowable Cost Worksheet</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 J	Subcontract Information</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 K	Hours and Amounts on T&amp;M Contracts</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 L	Payroll Reconciliation</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 M	Accounting/Organization Changes</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 N	Certificate of Indirect Costs</a:t>
            </a:r>
          </a:p>
          <a:p>
            <a:pPr>
              <a:lnSpc>
                <a:spcPct val="90000"/>
              </a:lnSpc>
              <a:tabLst>
                <a:tab pos="2854325" algn="l"/>
              </a:tabLst>
            </a:pPr>
            <a:r>
              <a:rPr lang="en-US" sz="2000" dirty="0" smtClean="0">
                <a:latin typeface="Arial" panose="020B0604020202020204" pitchFamily="34" charset="0"/>
                <a:cs typeface="Arial" panose="020B0604020202020204" pitchFamily="34" charset="0"/>
              </a:rPr>
              <a:t>Schedule O	Contract Closing Information</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11</a:t>
            </a:fld>
            <a:endParaRPr lang="en-US" dirty="0"/>
          </a:p>
        </p:txBody>
      </p:sp>
    </p:spTree>
    <p:extLst>
      <p:ext uri="{BB962C8B-B14F-4D97-AF65-F5344CB8AC3E}">
        <p14:creationId xmlns:p14="http://schemas.microsoft.com/office/powerpoint/2010/main" val="74206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21547" y="385170"/>
            <a:ext cx="8531051" cy="1143000"/>
          </a:xfrm>
        </p:spPr>
        <p:txBody>
          <a:bodyPr>
            <a:noAutofit/>
          </a:bodyPr>
          <a:lstStyle/>
          <a:p>
            <a:r>
              <a:rPr lang="en-US" sz="3600" b="1" dirty="0" smtClean="0">
                <a:latin typeface="Arial" panose="020B0604020202020204" pitchFamily="34" charset="0"/>
                <a:cs typeface="Arial" panose="020B0604020202020204" pitchFamily="34" charset="0"/>
              </a:rPr>
              <a:t>Schedule A</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Summary of Indirect Expense Rates</a:t>
            </a:r>
            <a:endParaRPr lang="en-US" sz="36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12</a:t>
            </a:fld>
            <a:endParaRPr lang="en-US" dirty="0"/>
          </a:p>
        </p:txBody>
      </p:sp>
      <p:pic>
        <p:nvPicPr>
          <p:cNvPr id="10" name="Picture 9"/>
          <p:cNvPicPr/>
          <p:nvPr/>
        </p:nvPicPr>
        <p:blipFill rotWithShape="1">
          <a:blip r:embed="rId3"/>
          <a:srcRect l="1692" t="23064" r="64179" b="48973"/>
          <a:stretch/>
        </p:blipFill>
        <p:spPr bwMode="auto">
          <a:xfrm>
            <a:off x="864371" y="1930805"/>
            <a:ext cx="7686776" cy="42087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9309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0532" y="274638"/>
            <a:ext cx="9033467" cy="1143000"/>
          </a:xfrm>
        </p:spPr>
        <p:txBody>
          <a:bodyPr>
            <a:noAutofit/>
          </a:bodyPr>
          <a:lstStyle/>
          <a:p>
            <a:r>
              <a:rPr lang="en-US" sz="3600" b="1" dirty="0" smtClean="0">
                <a:latin typeface="Arial" panose="020B0604020202020204" pitchFamily="34" charset="0"/>
                <a:cs typeface="Arial" panose="020B0604020202020204" pitchFamily="34" charset="0"/>
              </a:rPr>
              <a:t>Schedules B, C, D – Indirect Cost Pools</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13</a:t>
            </a:fld>
            <a:endParaRPr lang="en-US" dirty="0"/>
          </a:p>
        </p:txBody>
      </p:sp>
      <p:pic>
        <p:nvPicPr>
          <p:cNvPr id="9" name="Picture 8"/>
          <p:cNvPicPr/>
          <p:nvPr/>
        </p:nvPicPr>
        <p:blipFill rotWithShape="1">
          <a:blip r:embed="rId3"/>
          <a:srcRect l="1837" t="28983" r="53961" b="10805"/>
          <a:stretch/>
        </p:blipFill>
        <p:spPr bwMode="auto">
          <a:xfrm>
            <a:off x="1113616" y="1218582"/>
            <a:ext cx="7286806" cy="48807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725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0532" y="274638"/>
            <a:ext cx="9033467" cy="1143000"/>
          </a:xfrm>
        </p:spPr>
        <p:txBody>
          <a:bodyPr>
            <a:noAutofit/>
          </a:bodyPr>
          <a:lstStyle/>
          <a:p>
            <a:r>
              <a:rPr lang="en-US" sz="3600" b="1" dirty="0" smtClean="0">
                <a:latin typeface="Arial" panose="020B0604020202020204" pitchFamily="34" charset="0"/>
                <a:cs typeface="Arial" panose="020B0604020202020204" pitchFamily="34" charset="0"/>
              </a:rPr>
              <a:t>Schedule E – Claimed Allocation Bases</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14</a:t>
            </a:fld>
            <a:endParaRPr lang="en-US" dirty="0"/>
          </a:p>
        </p:txBody>
      </p:sp>
      <p:pic>
        <p:nvPicPr>
          <p:cNvPr id="7" name="Picture 6"/>
          <p:cNvPicPr/>
          <p:nvPr/>
        </p:nvPicPr>
        <p:blipFill rotWithShape="1">
          <a:blip r:embed="rId3"/>
          <a:srcRect l="3444" t="24901" r="58898" b="19990"/>
          <a:stretch/>
        </p:blipFill>
        <p:spPr bwMode="auto">
          <a:xfrm>
            <a:off x="962893" y="1282340"/>
            <a:ext cx="7316949" cy="50380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9010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0532" y="274638"/>
            <a:ext cx="9033467" cy="1143000"/>
          </a:xfrm>
        </p:spPr>
        <p:txBody>
          <a:bodyPr>
            <a:noAutofit/>
          </a:bodyPr>
          <a:lstStyle/>
          <a:p>
            <a:r>
              <a:rPr lang="en-US" sz="3600" b="1" dirty="0" smtClean="0">
                <a:latin typeface="Arial" panose="020B0604020202020204" pitchFamily="34" charset="0"/>
                <a:cs typeface="Arial" panose="020B0604020202020204" pitchFamily="34" charset="0"/>
              </a:rPr>
              <a:t>Schedule F – Facilities Cost of Money</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15</a:t>
            </a:fld>
            <a:endParaRPr lang="en-US" dirty="0"/>
          </a:p>
        </p:txBody>
      </p:sp>
      <p:pic>
        <p:nvPicPr>
          <p:cNvPr id="6" name="Picture 5"/>
          <p:cNvPicPr/>
          <p:nvPr/>
        </p:nvPicPr>
        <p:blipFill rotWithShape="1">
          <a:blip r:embed="rId3"/>
          <a:srcRect l="2641" t="23268" r="55109" b="28970"/>
          <a:stretch/>
        </p:blipFill>
        <p:spPr bwMode="auto">
          <a:xfrm>
            <a:off x="721733" y="1417638"/>
            <a:ext cx="7749027" cy="47620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337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0532" y="457200"/>
            <a:ext cx="9033467" cy="1143000"/>
          </a:xfrm>
        </p:spPr>
        <p:txBody>
          <a:bodyPr>
            <a:noAutofit/>
          </a:bodyPr>
          <a:lstStyle/>
          <a:p>
            <a:r>
              <a:rPr lang="en-US" sz="3600" b="1" dirty="0" smtClean="0">
                <a:latin typeface="Arial" panose="020B0604020202020204" pitchFamily="34" charset="0"/>
                <a:cs typeface="Arial" panose="020B0604020202020204" pitchFamily="34" charset="0"/>
              </a:rPr>
              <a:t>Schedule G</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Booked and Claimed Direct Costs</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16</a:t>
            </a:fld>
            <a:endParaRPr lang="en-US" dirty="0"/>
          </a:p>
        </p:txBody>
      </p:sp>
      <p:pic>
        <p:nvPicPr>
          <p:cNvPr id="6" name="Picture 5"/>
          <p:cNvPicPr/>
          <p:nvPr/>
        </p:nvPicPr>
        <p:blipFill rotWithShape="1">
          <a:blip r:embed="rId3"/>
          <a:srcRect l="4707" t="31229" r="62916" b="51014"/>
          <a:stretch/>
        </p:blipFill>
        <p:spPr bwMode="auto">
          <a:xfrm>
            <a:off x="780192" y="2334267"/>
            <a:ext cx="7720714" cy="34334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244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75121"/>
            <a:ext cx="8229600" cy="1143000"/>
          </a:xfrm>
        </p:spPr>
        <p:txBody>
          <a:bodyPr>
            <a:noAutofit/>
          </a:bodyPr>
          <a:lstStyle/>
          <a:p>
            <a:r>
              <a:rPr lang="en-US" sz="3600" b="1" dirty="0" smtClean="0">
                <a:latin typeface="Arial" panose="020B0604020202020204" pitchFamily="34" charset="0"/>
                <a:cs typeface="Arial" panose="020B0604020202020204" pitchFamily="34" charset="0"/>
              </a:rPr>
              <a:t>Schedule H - Direct Costs by Contract at Claimed Rates</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17</a:t>
            </a:fld>
            <a:endParaRPr lang="en-US" dirty="0"/>
          </a:p>
        </p:txBody>
      </p:sp>
      <p:pic>
        <p:nvPicPr>
          <p:cNvPr id="6" name="Picture 5"/>
          <p:cNvPicPr/>
          <p:nvPr/>
        </p:nvPicPr>
        <p:blipFill rotWithShape="1">
          <a:blip r:embed="rId3"/>
          <a:srcRect l="12973" t="27351" r="11711" b="15499"/>
          <a:stretch/>
        </p:blipFill>
        <p:spPr bwMode="auto">
          <a:xfrm>
            <a:off x="291402" y="1778558"/>
            <a:ext cx="8591341" cy="44413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3886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0532" y="457200"/>
            <a:ext cx="9033467" cy="1143000"/>
          </a:xfrm>
        </p:spPr>
        <p:txBody>
          <a:bodyPr>
            <a:noAutofit/>
          </a:bodyPr>
          <a:lstStyle/>
          <a:p>
            <a:r>
              <a:rPr lang="en-US" sz="3600" b="1" dirty="0" smtClean="0">
                <a:latin typeface="Arial" panose="020B0604020202020204" pitchFamily="34" charset="0"/>
                <a:cs typeface="Arial" panose="020B0604020202020204" pitchFamily="34" charset="0"/>
              </a:rPr>
              <a:t>Schedule H-1</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Government Participation</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18</a:t>
            </a:fld>
            <a:endParaRPr lang="en-US" dirty="0"/>
          </a:p>
        </p:txBody>
      </p:sp>
      <p:pic>
        <p:nvPicPr>
          <p:cNvPr id="8" name="Picture 7"/>
          <p:cNvPicPr/>
          <p:nvPr/>
        </p:nvPicPr>
        <p:blipFill rotWithShape="1">
          <a:blip r:embed="rId3"/>
          <a:srcRect l="3445" t="41638" r="58782" b="30807"/>
          <a:stretch/>
        </p:blipFill>
        <p:spPr bwMode="auto">
          <a:xfrm>
            <a:off x="592611" y="2122051"/>
            <a:ext cx="8179600" cy="39672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353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0532" y="274638"/>
            <a:ext cx="9033467" cy="1143000"/>
          </a:xfrm>
        </p:spPr>
        <p:txBody>
          <a:bodyPr>
            <a:noAutofit/>
          </a:bodyPr>
          <a:lstStyle/>
          <a:p>
            <a:r>
              <a:rPr lang="en-US" sz="3600" b="1" dirty="0" smtClean="0">
                <a:latin typeface="Arial" panose="020B0604020202020204" pitchFamily="34" charset="0"/>
                <a:cs typeface="Arial" panose="020B0604020202020204" pitchFamily="34" charset="0"/>
              </a:rPr>
              <a:t>Schedule I – Cumulative Direct &amp; Indirect Costs Claimed &amp; Billed</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19</a:t>
            </a:fld>
            <a:endParaRPr lang="en-US" dirty="0"/>
          </a:p>
        </p:txBody>
      </p:sp>
      <p:pic>
        <p:nvPicPr>
          <p:cNvPr id="6" name="Picture 5"/>
          <p:cNvPicPr/>
          <p:nvPr/>
        </p:nvPicPr>
        <p:blipFill rotWithShape="1">
          <a:blip r:embed="rId3"/>
          <a:srcRect l="3215" t="26738" r="40528" b="38972"/>
          <a:stretch/>
        </p:blipFill>
        <p:spPr bwMode="auto">
          <a:xfrm>
            <a:off x="377392" y="1671355"/>
            <a:ext cx="8522059" cy="43785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678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Incurred Cost Submissions</a:t>
            </a:r>
            <a:endParaRPr lang="en-US" b="1"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57200" y="1606551"/>
            <a:ext cx="8229600" cy="4492798"/>
          </a:xfrm>
        </p:spPr>
        <p:txBody>
          <a:bodyPr>
            <a:noAutofit/>
          </a:bodyPr>
          <a:lstStyle/>
          <a:p>
            <a:pPr marL="461963" indent="-461963">
              <a:lnSpc>
                <a:spcPct val="90000"/>
              </a:lnSpc>
            </a:pPr>
            <a:r>
              <a:rPr lang="en-US" dirty="0" smtClean="0">
                <a:latin typeface="Arial" panose="020B0604020202020204" pitchFamily="34" charset="0"/>
                <a:cs typeface="Arial" panose="020B0604020202020204" pitchFamily="34" charset="0"/>
              </a:rPr>
              <a:t>Due Dates of Submissions</a:t>
            </a:r>
          </a:p>
          <a:p>
            <a:pPr marL="461963" indent="-461963">
              <a:lnSpc>
                <a:spcPct val="90000"/>
              </a:lnSpc>
            </a:pPr>
            <a:r>
              <a:rPr lang="en-US" dirty="0" smtClean="0">
                <a:latin typeface="Arial" panose="020B0604020202020204" pitchFamily="34" charset="0"/>
                <a:cs typeface="Arial" panose="020B0604020202020204" pitchFamily="34" charset="0"/>
              </a:rPr>
              <a:t>Delinquent Submissions</a:t>
            </a:r>
          </a:p>
          <a:p>
            <a:pPr marL="461963" indent="-461963">
              <a:lnSpc>
                <a:spcPct val="90000"/>
              </a:lnSpc>
            </a:pPr>
            <a:r>
              <a:rPr lang="en-US" dirty="0" smtClean="0">
                <a:latin typeface="Arial" panose="020B0604020202020204" pitchFamily="34" charset="0"/>
                <a:cs typeface="Arial" panose="020B0604020202020204" pitchFamily="34" charset="0"/>
              </a:rPr>
              <a:t>Adequacy Review</a:t>
            </a:r>
          </a:p>
          <a:p>
            <a:pPr marL="461963" indent="-461963">
              <a:lnSpc>
                <a:spcPct val="90000"/>
              </a:lnSpc>
            </a:pPr>
            <a:r>
              <a:rPr lang="en-US" dirty="0" smtClean="0">
                <a:latin typeface="Arial" panose="020B0604020202020204" pitchFamily="34" charset="0"/>
                <a:cs typeface="Arial" panose="020B0604020202020204" pitchFamily="34" charset="0"/>
              </a:rPr>
              <a:t>Audit Requirements</a:t>
            </a:r>
          </a:p>
          <a:p>
            <a:pPr marL="461963" indent="-461963">
              <a:lnSpc>
                <a:spcPct val="90000"/>
              </a:lnSpc>
            </a:pPr>
            <a:r>
              <a:rPr lang="en-US" dirty="0" smtClean="0">
                <a:latin typeface="Arial" panose="020B0604020202020204" pitchFamily="34" charset="0"/>
                <a:cs typeface="Arial" panose="020B0604020202020204" pitchFamily="34" charset="0"/>
              </a:rPr>
              <a:t>Required Submission Schedules</a:t>
            </a:r>
          </a:p>
          <a:p>
            <a:pPr marL="461963" indent="-461963">
              <a:lnSpc>
                <a:spcPct val="90000"/>
              </a:lnSpc>
            </a:pPr>
            <a:r>
              <a:rPr lang="en-US" dirty="0" smtClean="0">
                <a:latin typeface="Arial" panose="020B0604020202020204" pitchFamily="34" charset="0"/>
                <a:cs typeface="Arial" panose="020B0604020202020204" pitchFamily="34" charset="0"/>
              </a:rPr>
              <a:t>ICE Model / Contractor Submission Portal</a:t>
            </a:r>
          </a:p>
          <a:p>
            <a:pPr marL="461963" indent="-461963">
              <a:lnSpc>
                <a:spcPct val="90000"/>
              </a:lnSpc>
            </a:pPr>
            <a:r>
              <a:rPr lang="en-US" dirty="0" smtClean="0">
                <a:latin typeface="Arial" panose="020B0604020202020204" pitchFamily="34" charset="0"/>
                <a:cs typeface="Arial" panose="020B0604020202020204" pitchFamily="34" charset="0"/>
              </a:rPr>
              <a:t>Penalties</a:t>
            </a:r>
          </a:p>
          <a:p>
            <a:pPr marL="461963" indent="-461963">
              <a:lnSpc>
                <a:spcPct val="90000"/>
              </a:lnSpc>
            </a:pPr>
            <a:r>
              <a:rPr lang="en-US" dirty="0" smtClean="0">
                <a:latin typeface="Arial" panose="020B0604020202020204" pitchFamily="34" charset="0"/>
                <a:cs typeface="Arial" panose="020B0604020202020204" pitchFamily="34" charset="0"/>
              </a:rPr>
              <a:t>Frequently Asked Questions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dirty="0" smtClean="0"/>
              <a:t>Page | </a:t>
            </a:r>
            <a:fld id="{BC79CCBE-52D1-E04C-B564-6DE01C585E8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0532" y="274638"/>
            <a:ext cx="9033467" cy="1143000"/>
          </a:xfrm>
        </p:spPr>
        <p:txBody>
          <a:bodyPr>
            <a:noAutofit/>
          </a:bodyPr>
          <a:lstStyle/>
          <a:p>
            <a:r>
              <a:rPr lang="en-US" sz="3600" b="1" dirty="0" smtClean="0">
                <a:latin typeface="Arial" panose="020B0604020202020204" pitchFamily="34" charset="0"/>
                <a:cs typeface="Arial" panose="020B0604020202020204" pitchFamily="34" charset="0"/>
              </a:rPr>
              <a:t>Schedule J – Subcontract Information</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20</a:t>
            </a:fld>
            <a:endParaRPr lang="en-US" dirty="0"/>
          </a:p>
        </p:txBody>
      </p:sp>
      <p:pic>
        <p:nvPicPr>
          <p:cNvPr id="6" name="Picture 5"/>
          <p:cNvPicPr/>
          <p:nvPr/>
        </p:nvPicPr>
        <p:blipFill rotWithShape="1">
          <a:blip r:embed="rId3"/>
          <a:srcRect l="3789" t="31841" r="46841" b="15296"/>
          <a:stretch/>
        </p:blipFill>
        <p:spPr bwMode="auto">
          <a:xfrm>
            <a:off x="355733" y="1256386"/>
            <a:ext cx="8643300" cy="49133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554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0532" y="457200"/>
            <a:ext cx="9033467" cy="1143000"/>
          </a:xfrm>
        </p:spPr>
        <p:txBody>
          <a:bodyPr>
            <a:noAutofit/>
          </a:bodyPr>
          <a:lstStyle/>
          <a:p>
            <a:r>
              <a:rPr lang="en-US" sz="3600" b="1" dirty="0" smtClean="0">
                <a:latin typeface="Arial" panose="020B0604020202020204" pitchFamily="34" charset="0"/>
                <a:cs typeface="Arial" panose="020B0604020202020204" pitchFamily="34" charset="0"/>
              </a:rPr>
              <a:t>Schedule K - Hours and Amounts on Time &amp; Material (T&amp;M) Contracts</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21</a:t>
            </a:fld>
            <a:endParaRPr lang="en-US" dirty="0"/>
          </a:p>
        </p:txBody>
      </p:sp>
      <p:pic>
        <p:nvPicPr>
          <p:cNvPr id="6" name="Picture 5"/>
          <p:cNvPicPr/>
          <p:nvPr/>
        </p:nvPicPr>
        <p:blipFill rotWithShape="1">
          <a:blip r:embed="rId3"/>
          <a:srcRect l="2527" t="31841" r="65441" b="31215"/>
          <a:stretch/>
        </p:blipFill>
        <p:spPr bwMode="auto">
          <a:xfrm>
            <a:off x="747611" y="1906130"/>
            <a:ext cx="7672908" cy="43640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2015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0532" y="274638"/>
            <a:ext cx="9033467" cy="1143000"/>
          </a:xfrm>
        </p:spPr>
        <p:txBody>
          <a:bodyPr>
            <a:noAutofit/>
          </a:bodyPr>
          <a:lstStyle/>
          <a:p>
            <a:r>
              <a:rPr lang="en-US" sz="3600" b="1" dirty="0" smtClean="0">
                <a:latin typeface="Arial" panose="020B0604020202020204" pitchFamily="34" charset="0"/>
                <a:cs typeface="Arial" panose="020B0604020202020204" pitchFamily="34" charset="0"/>
              </a:rPr>
              <a:t>Schedule L – Payroll Reconciliation</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22</a:t>
            </a:fld>
            <a:endParaRPr lang="en-US" dirty="0"/>
          </a:p>
        </p:txBody>
      </p:sp>
      <p:pic>
        <p:nvPicPr>
          <p:cNvPr id="6" name="Picture 5"/>
          <p:cNvPicPr/>
          <p:nvPr/>
        </p:nvPicPr>
        <p:blipFill rotWithShape="1">
          <a:blip r:embed="rId3"/>
          <a:srcRect l="1262" t="31841" r="66934" b="16111"/>
          <a:stretch/>
        </p:blipFill>
        <p:spPr bwMode="auto">
          <a:xfrm>
            <a:off x="1635017" y="1395672"/>
            <a:ext cx="5892055" cy="4844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7440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0532" y="457200"/>
            <a:ext cx="9033467" cy="1143000"/>
          </a:xfrm>
        </p:spPr>
        <p:txBody>
          <a:bodyPr>
            <a:noAutofit/>
          </a:bodyPr>
          <a:lstStyle/>
          <a:p>
            <a:r>
              <a:rPr lang="en-US" sz="3600" b="1" dirty="0" smtClean="0">
                <a:latin typeface="Arial" panose="020B0604020202020204" pitchFamily="34" charset="0"/>
                <a:cs typeface="Arial" panose="020B0604020202020204" pitchFamily="34" charset="0"/>
              </a:rPr>
              <a:t>Schedule M</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Accounting/Organization Changes, etc.</a:t>
            </a:r>
            <a:endParaRPr lang="en-US" sz="36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938146"/>
            <a:ext cx="8229600" cy="4301880"/>
          </a:xfrm>
        </p:spPr>
        <p:txBody>
          <a:bodyPr>
            <a:noAutofit/>
          </a:bodyPr>
          <a:lstStyle/>
          <a:p>
            <a:pPr marL="0" indent="0">
              <a:lnSpc>
                <a:spcPct val="90000"/>
              </a:lnSpc>
              <a:spcBef>
                <a:spcPts val="1800"/>
              </a:spcBef>
              <a:buNone/>
            </a:pPr>
            <a:r>
              <a:rPr lang="en-US" dirty="0" smtClean="0">
                <a:latin typeface="Arial" panose="020B0604020202020204" pitchFamily="34" charset="0"/>
                <a:cs typeface="Arial" panose="020B0604020202020204" pitchFamily="34" charset="0"/>
              </a:rPr>
              <a:t>This schedule provides information related to the following:</a:t>
            </a:r>
          </a:p>
          <a:p>
            <a:pPr lvl="1">
              <a:lnSpc>
                <a:spcPct val="90000"/>
              </a:lnSpc>
              <a:spcBef>
                <a:spcPts val="1800"/>
              </a:spcBef>
            </a:pPr>
            <a:r>
              <a:rPr lang="en-US" sz="3200" dirty="0" smtClean="0">
                <a:latin typeface="Arial" panose="020B0604020202020204" pitchFamily="34" charset="0"/>
                <a:cs typeface="Arial" panose="020B0604020202020204" pitchFamily="34" charset="0"/>
              </a:rPr>
              <a:t>Significant decisions, agreements or approvals (e.g., pension plan, billing rates or contract ceilings)</a:t>
            </a:r>
          </a:p>
          <a:p>
            <a:pPr lvl="1">
              <a:lnSpc>
                <a:spcPct val="90000"/>
              </a:lnSpc>
              <a:spcBef>
                <a:spcPts val="1800"/>
              </a:spcBef>
            </a:pPr>
            <a:r>
              <a:rPr lang="en-US" sz="3200" dirty="0" smtClean="0">
                <a:latin typeface="Arial" panose="020B0604020202020204" pitchFamily="34" charset="0"/>
                <a:cs typeface="Arial" panose="020B0604020202020204" pitchFamily="34" charset="0"/>
              </a:rPr>
              <a:t>Significant accounting or organization changes (e.g., changes to indirect pool structure or mergers and acquisitions)</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23</a:t>
            </a:fld>
            <a:endParaRPr lang="en-US" dirty="0"/>
          </a:p>
        </p:txBody>
      </p:sp>
    </p:spTree>
    <p:extLst>
      <p:ext uri="{BB962C8B-B14F-4D97-AF65-F5344CB8AC3E}">
        <p14:creationId xmlns:p14="http://schemas.microsoft.com/office/powerpoint/2010/main" val="168169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sz="3500" b="1" dirty="0" smtClean="0">
                <a:latin typeface="Arial" panose="020B0604020202020204" pitchFamily="34" charset="0"/>
                <a:cs typeface="Arial" panose="020B0604020202020204" pitchFamily="34" charset="0"/>
              </a:rPr>
              <a:t>Schedule N – Certificate of Indirect Costs</a:t>
            </a:r>
            <a:endParaRPr lang="en-US" sz="35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24</a:t>
            </a:fld>
            <a:endParaRPr lang="en-US" dirty="0"/>
          </a:p>
        </p:txBody>
      </p:sp>
      <p:pic>
        <p:nvPicPr>
          <p:cNvPr id="6" name="Picture 5"/>
          <p:cNvPicPr/>
          <p:nvPr/>
        </p:nvPicPr>
        <p:blipFill rotWithShape="1">
          <a:blip r:embed="rId3"/>
          <a:srcRect l="2985" t="23881" r="70494" b="20602"/>
          <a:stretch/>
        </p:blipFill>
        <p:spPr bwMode="auto">
          <a:xfrm>
            <a:off x="2205498" y="1273862"/>
            <a:ext cx="4637429" cy="48757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188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sz="3500" b="1" dirty="0" smtClean="0">
                <a:latin typeface="Arial" panose="020B0604020202020204" pitchFamily="34" charset="0"/>
                <a:cs typeface="Arial" panose="020B0604020202020204" pitchFamily="34" charset="0"/>
              </a:rPr>
              <a:t>Schedule O – Contract Closing Info</a:t>
            </a:r>
            <a:endParaRPr lang="en-US" sz="35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25</a:t>
            </a:fld>
            <a:endParaRPr lang="en-US" dirty="0"/>
          </a:p>
        </p:txBody>
      </p:sp>
      <p:pic>
        <p:nvPicPr>
          <p:cNvPr id="6" name="Picture 5"/>
          <p:cNvPicPr/>
          <p:nvPr/>
        </p:nvPicPr>
        <p:blipFill rotWithShape="1">
          <a:blip r:embed="rId3"/>
          <a:srcRect l="3444" t="28575" r="58553" b="44074"/>
          <a:stretch/>
        </p:blipFill>
        <p:spPr bwMode="auto">
          <a:xfrm>
            <a:off x="519563" y="1873193"/>
            <a:ext cx="8312938" cy="39347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882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35899"/>
          <a:stretch/>
        </p:blipFill>
        <p:spPr>
          <a:xfrm>
            <a:off x="444587" y="916606"/>
            <a:ext cx="8393910" cy="4585895"/>
          </a:xfrm>
          <a:prstGeom prst="rect">
            <a:avLst/>
          </a:prstGeom>
        </p:spPr>
      </p:pic>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26</a:t>
            </a:fld>
            <a:endParaRPr lang="en-US" dirty="0"/>
          </a:p>
        </p:txBody>
      </p:sp>
      <p:sp>
        <p:nvSpPr>
          <p:cNvPr id="8" name="Oval 7"/>
          <p:cNvSpPr>
            <a:spLocks noChangeArrowheads="1"/>
          </p:cNvSpPr>
          <p:nvPr/>
        </p:nvSpPr>
        <p:spPr bwMode="auto">
          <a:xfrm>
            <a:off x="4033458" y="3537956"/>
            <a:ext cx="2796550" cy="32491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4281833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b="1" dirty="0" smtClean="0">
                <a:latin typeface="Arial" panose="020B0604020202020204" pitchFamily="34" charset="0"/>
                <a:cs typeface="Arial" panose="020B0604020202020204" pitchFamily="34" charset="0"/>
              </a:rPr>
              <a:t>ICE Model</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91119"/>
            <a:ext cx="8229600" cy="3996732"/>
          </a:xfrm>
        </p:spPr>
        <p:txBody>
          <a:bodyPr/>
          <a:lstStyle/>
          <a:p>
            <a:pPr>
              <a:lnSpc>
                <a:spcPct val="90000"/>
              </a:lnSpc>
              <a:spcBef>
                <a:spcPts val="4200"/>
              </a:spcBef>
            </a:pPr>
            <a:r>
              <a:rPr lang="en-US" u="sng" dirty="0" smtClean="0">
                <a:latin typeface="Arial" panose="020B0604020202020204" pitchFamily="34" charset="0"/>
                <a:cs typeface="Arial" panose="020B0604020202020204" pitchFamily="34" charset="0"/>
              </a:rPr>
              <a:t>ICE Manual.pdf</a:t>
            </a:r>
            <a:r>
              <a:rPr lang="en-US" dirty="0" smtClean="0">
                <a:latin typeface="Arial" panose="020B0604020202020204" pitchFamily="34" charset="0"/>
                <a:cs typeface="Arial" panose="020B0604020202020204" pitchFamily="34" charset="0"/>
              </a:rPr>
              <a:t> - Complete instructions for using the ICE Model</a:t>
            </a:r>
          </a:p>
          <a:p>
            <a:pPr>
              <a:lnSpc>
                <a:spcPct val="90000"/>
              </a:lnSpc>
              <a:spcBef>
                <a:spcPts val="4200"/>
              </a:spcBef>
            </a:pPr>
            <a:r>
              <a:rPr lang="en-US" u="sng" dirty="0" smtClean="0">
                <a:latin typeface="Arial" panose="020B0604020202020204" pitchFamily="34" charset="0"/>
                <a:cs typeface="Arial" panose="020B0604020202020204" pitchFamily="34" charset="0"/>
              </a:rPr>
              <a:t>ICE_Model.xls</a:t>
            </a:r>
            <a:r>
              <a:rPr lang="en-US" dirty="0" smtClean="0">
                <a:latin typeface="Arial" panose="020B0604020202020204" pitchFamily="34" charset="0"/>
                <a:cs typeface="Arial" panose="020B0604020202020204" pitchFamily="34" charset="0"/>
              </a:rPr>
              <a:t> - Template for Use in preparing Incurred Cost Proposal</a:t>
            </a:r>
          </a:p>
          <a:p>
            <a:pPr>
              <a:lnSpc>
                <a:spcPct val="90000"/>
              </a:lnSpc>
              <a:spcBef>
                <a:spcPts val="4200"/>
              </a:spcBef>
            </a:pPr>
            <a:r>
              <a:rPr lang="en-US" u="sng" dirty="0" smtClean="0">
                <a:latin typeface="Arial" panose="020B0604020202020204" pitchFamily="34" charset="0"/>
                <a:cs typeface="Arial" panose="020B0604020202020204" pitchFamily="34" charset="0"/>
              </a:rPr>
              <a:t>ICE_Demo.xls</a:t>
            </a:r>
            <a:r>
              <a:rPr lang="en-US" dirty="0" smtClean="0">
                <a:latin typeface="Arial" panose="020B0604020202020204" pitchFamily="34" charset="0"/>
                <a:cs typeface="Arial" panose="020B0604020202020204" pitchFamily="34" charset="0"/>
              </a:rPr>
              <a:t> - Sample File with Data</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27</a:t>
            </a:fld>
            <a:endParaRPr lang="en-US" dirty="0"/>
          </a:p>
        </p:txBody>
      </p:sp>
    </p:spTree>
    <p:extLst>
      <p:ext uri="{BB962C8B-B14F-4D97-AF65-F5344CB8AC3E}">
        <p14:creationId xmlns:p14="http://schemas.microsoft.com/office/powerpoint/2010/main" val="1632724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sz="4000" b="1" dirty="0" smtClean="0">
                <a:latin typeface="Arial" panose="020B0604020202020204" pitchFamily="34" charset="0"/>
                <a:cs typeface="Arial" panose="020B0604020202020204" pitchFamily="34" charset="0"/>
              </a:rPr>
              <a:t>Other Schedules Provided by ICE</a:t>
            </a:r>
            <a:endParaRPr lang="en-US" sz="40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55015" y="1598509"/>
            <a:ext cx="8844018" cy="4410406"/>
          </a:xfrm>
        </p:spPr>
        <p:txBody>
          <a:bodyPr>
            <a:noAutofit/>
          </a:bodyPr>
          <a:lstStyle/>
          <a:p>
            <a:pPr marL="512763" lvl="1">
              <a:lnSpc>
                <a:spcPct val="90000"/>
              </a:lnSpc>
              <a:spcBef>
                <a:spcPts val="1800"/>
              </a:spcBef>
            </a:pPr>
            <a:r>
              <a:rPr lang="en-US" sz="3200" dirty="0" smtClean="0">
                <a:latin typeface="Arial" panose="020B0604020202020204" pitchFamily="34" charset="0"/>
                <a:cs typeface="Arial" panose="020B0604020202020204" pitchFamily="34" charset="0"/>
              </a:rPr>
              <a:t>Comparative Analysis by pool and account</a:t>
            </a:r>
          </a:p>
          <a:p>
            <a:pPr marL="512763" lvl="1">
              <a:lnSpc>
                <a:spcPct val="90000"/>
              </a:lnSpc>
              <a:spcBef>
                <a:spcPts val="1800"/>
              </a:spcBef>
            </a:pPr>
            <a:r>
              <a:rPr lang="en-US" sz="3200" dirty="0" smtClean="0">
                <a:latin typeface="Arial" panose="020B0604020202020204" pitchFamily="34" charset="0"/>
                <a:cs typeface="Arial" panose="020B0604020202020204" pitchFamily="34" charset="0"/>
              </a:rPr>
              <a:t>Compensation for Certain Contractor Employees per FAR 31.205-6(p)</a:t>
            </a:r>
          </a:p>
          <a:p>
            <a:pPr marL="512763" lvl="1">
              <a:lnSpc>
                <a:spcPct val="90000"/>
              </a:lnSpc>
              <a:spcBef>
                <a:spcPts val="1800"/>
              </a:spcBef>
            </a:pPr>
            <a:r>
              <a:rPr lang="en-US" sz="3200" dirty="0" smtClean="0">
                <a:latin typeface="Arial" panose="020B0604020202020204" pitchFamily="34" charset="0"/>
                <a:cs typeface="Arial" panose="020B0604020202020204" pitchFamily="34" charset="0"/>
              </a:rPr>
              <a:t>Identification </a:t>
            </a:r>
            <a:r>
              <a:rPr lang="en-US" sz="3200" dirty="0">
                <a:latin typeface="Arial" panose="020B0604020202020204" pitchFamily="34" charset="0"/>
                <a:cs typeface="Arial" panose="020B0604020202020204" pitchFamily="34" charset="0"/>
              </a:rPr>
              <a:t>of Prime Contracts Under Which the Contractor Performs as a </a:t>
            </a:r>
            <a:r>
              <a:rPr lang="en-US" sz="3200" dirty="0" smtClean="0">
                <a:latin typeface="Arial" panose="020B0604020202020204" pitchFamily="34" charset="0"/>
                <a:cs typeface="Arial" panose="020B0604020202020204" pitchFamily="34" charset="0"/>
              </a:rPr>
              <a:t>Subcontractor</a:t>
            </a:r>
          </a:p>
          <a:p>
            <a:pPr marL="512763" lvl="1">
              <a:lnSpc>
                <a:spcPct val="90000"/>
              </a:lnSpc>
              <a:spcBef>
                <a:spcPts val="1800"/>
              </a:spcBef>
            </a:pPr>
            <a:r>
              <a:rPr lang="en-US" sz="3200" dirty="0" smtClean="0">
                <a:latin typeface="Arial" panose="020B0604020202020204" pitchFamily="34" charset="0"/>
                <a:cs typeface="Arial" panose="020B0604020202020204" pitchFamily="34" charset="0"/>
              </a:rPr>
              <a:t>Contract Brief</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28</a:t>
            </a:fld>
            <a:endParaRPr lang="en-US" dirty="0"/>
          </a:p>
        </p:txBody>
      </p:sp>
    </p:spTree>
    <p:extLst>
      <p:ext uri="{BB962C8B-B14F-4D97-AF65-F5344CB8AC3E}">
        <p14:creationId xmlns:p14="http://schemas.microsoft.com/office/powerpoint/2010/main" val="78133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972"/>
            <a:ext cx="8229600" cy="1143000"/>
          </a:xfrm>
        </p:spPr>
        <p:txBody>
          <a:bodyPr/>
          <a:lstStyle/>
          <a:p>
            <a:r>
              <a:rPr lang="en-US" sz="4000" b="1" dirty="0">
                <a:latin typeface="Arial" panose="020B0604020202020204" pitchFamily="34" charset="0"/>
                <a:cs typeface="Arial" panose="020B0604020202020204" pitchFamily="34" charset="0"/>
              </a:rPr>
              <a:t>Contractor Submission Portal</a:t>
            </a:r>
          </a:p>
        </p:txBody>
      </p:sp>
      <p:sp>
        <p:nvSpPr>
          <p:cNvPr id="3" name="Content Placeholder 2"/>
          <p:cNvSpPr>
            <a:spLocks noGrp="1"/>
          </p:cNvSpPr>
          <p:nvPr>
            <p:ph idx="1"/>
          </p:nvPr>
        </p:nvSpPr>
        <p:spPr>
          <a:xfrm>
            <a:off x="457200" y="1412972"/>
            <a:ext cx="8229600" cy="4525963"/>
          </a:xfrm>
        </p:spPr>
        <p:txBody>
          <a:bodyPr/>
          <a:lstStyle/>
          <a:p>
            <a:pPr marL="0" indent="0">
              <a:buNone/>
            </a:pPr>
            <a:r>
              <a:rPr lang="en-US" sz="2800" dirty="0">
                <a:latin typeface="Arial" panose="020B0604020202020204" pitchFamily="34" charset="0"/>
                <a:cs typeface="Arial" panose="020B0604020202020204" pitchFamily="34" charset="0"/>
              </a:rPr>
              <a:t>What is Contractor Submission </a:t>
            </a:r>
            <a:r>
              <a:rPr lang="en-US" sz="2800" dirty="0" smtClean="0">
                <a:latin typeface="Arial" panose="020B0604020202020204" pitchFamily="34" charset="0"/>
                <a:cs typeface="Arial" panose="020B0604020202020204" pitchFamily="34" charset="0"/>
              </a:rPr>
              <a:t>Portal (CSP)?</a:t>
            </a:r>
            <a:r>
              <a:rPr lang="en-US" sz="2800" dirty="0">
                <a:latin typeface="Arial" panose="020B0604020202020204" pitchFamily="34" charset="0"/>
                <a:cs typeface="Arial" panose="020B0604020202020204" pitchFamily="34" charset="0"/>
              </a:rPr>
              <a:t>	</a:t>
            </a:r>
          </a:p>
          <a:p>
            <a:pPr marL="512763" lvl="1">
              <a:lnSpc>
                <a:spcPct val="90000"/>
              </a:lnSpc>
              <a:spcBef>
                <a:spcPts val="1800"/>
              </a:spcBef>
            </a:pPr>
            <a:r>
              <a:rPr lang="en-US" dirty="0">
                <a:latin typeface="Arial" panose="020B0604020202020204" pitchFamily="34" charset="0"/>
                <a:cs typeface="Arial" panose="020B0604020202020204" pitchFamily="34" charset="0"/>
              </a:rPr>
              <a:t>CSP is </a:t>
            </a:r>
            <a:r>
              <a:rPr lang="en-US" dirty="0" smtClean="0">
                <a:latin typeface="Arial" panose="020B0604020202020204" pitchFamily="34" charset="0"/>
                <a:cs typeface="Arial" panose="020B0604020202020204" pitchFamily="34" charset="0"/>
              </a:rPr>
              <a:t>an online application </a:t>
            </a:r>
            <a:r>
              <a:rPr lang="en-US" dirty="0">
                <a:latin typeface="Arial" panose="020B0604020202020204" pitchFamily="34" charset="0"/>
                <a:cs typeface="Arial" panose="020B0604020202020204" pitchFamily="34" charset="0"/>
              </a:rPr>
              <a:t>where contractors can easily and securely submit incurred cost proposals in one place on a platform they are already using.</a:t>
            </a:r>
          </a:p>
          <a:p>
            <a:pPr marL="912813" lvl="2">
              <a:lnSpc>
                <a:spcPct val="90000"/>
              </a:lnSpc>
              <a:spcBef>
                <a:spcPts val="1800"/>
              </a:spcBef>
            </a:pPr>
            <a:r>
              <a:rPr lang="en-US" dirty="0">
                <a:latin typeface="Arial" panose="020B0604020202020204" pitchFamily="34" charset="0"/>
                <a:cs typeface="Arial" panose="020B0604020202020204" pitchFamily="34" charset="0"/>
              </a:rPr>
              <a:t>Uses the Procurement Integrated Enterprise Environment (PIEE</a:t>
            </a:r>
            <a:r>
              <a:rPr lang="en-US" dirty="0" smtClean="0">
                <a:latin typeface="Arial" panose="020B0604020202020204" pitchFamily="34" charset="0"/>
                <a:cs typeface="Arial" panose="020B0604020202020204" pitchFamily="34" charset="0"/>
              </a:rPr>
              <a:t>) platform</a:t>
            </a:r>
            <a:r>
              <a:rPr lang="en-US" dirty="0">
                <a:latin typeface="Arial" panose="020B0604020202020204" pitchFamily="34" charset="0"/>
                <a:cs typeface="Arial" panose="020B0604020202020204" pitchFamily="34" charset="0"/>
              </a:rPr>
              <a:t>.</a:t>
            </a:r>
          </a:p>
          <a:p>
            <a:pPr marL="912813" lvl="2">
              <a:lnSpc>
                <a:spcPct val="90000"/>
              </a:lnSpc>
              <a:spcBef>
                <a:spcPts val="1800"/>
              </a:spcBef>
            </a:pPr>
            <a:r>
              <a:rPr lang="en-US" dirty="0">
                <a:latin typeface="Arial" panose="020B0604020202020204" pitchFamily="34" charset="0"/>
                <a:cs typeface="Arial" panose="020B0604020202020204" pitchFamily="34" charset="0"/>
              </a:rPr>
              <a:t>All DoD contractors that use PIEE (almost 100%), can use this </a:t>
            </a:r>
            <a:r>
              <a:rPr lang="en-US" dirty="0" smtClean="0">
                <a:latin typeface="Arial" panose="020B0604020202020204" pitchFamily="34" charset="0"/>
                <a:cs typeface="Arial" panose="020B0604020202020204" pitchFamily="34" charset="0"/>
              </a:rPr>
              <a:t>new platform</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2208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Due Dates of Submissions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90000"/>
              </a:lnSpc>
              <a:spcBef>
                <a:spcPts val="0"/>
              </a:spcBef>
            </a:pPr>
            <a:r>
              <a:rPr lang="en-US" dirty="0">
                <a:latin typeface="Arial" panose="020B0604020202020204" pitchFamily="34" charset="0"/>
                <a:cs typeface="Arial" panose="020B0604020202020204" pitchFamily="34" charset="0"/>
              </a:rPr>
              <a:t>Incurred cost claims are due six months after completion of the contractor’s fiscal year </a:t>
            </a:r>
            <a:r>
              <a:rPr lang="en-US" dirty="0" smtClean="0">
                <a:latin typeface="Arial" panose="020B0604020202020204" pitchFamily="34" charset="0"/>
                <a:cs typeface="Arial" panose="020B0604020202020204" pitchFamily="34" charset="0"/>
              </a:rPr>
              <a:t>end.</a:t>
            </a:r>
          </a:p>
          <a:p>
            <a:pPr marL="803275" lvl="1" indent="-346075">
              <a:lnSpc>
                <a:spcPct val="90000"/>
              </a:lnSpc>
              <a:spcBef>
                <a:spcPts val="1800"/>
              </a:spcBef>
            </a:pPr>
            <a:r>
              <a:rPr lang="en-US" sz="3200" dirty="0">
                <a:latin typeface="Arial" panose="020B0604020202020204" pitchFamily="34" charset="0"/>
                <a:cs typeface="Arial" panose="020B0604020202020204" pitchFamily="34" charset="0"/>
              </a:rPr>
              <a:t>Per the Allowable Cost and Payment Clause (FAR 52.216-7(d)(2))</a:t>
            </a:r>
          </a:p>
          <a:p>
            <a:pPr marL="803275" lvl="1" indent="-346075">
              <a:lnSpc>
                <a:spcPct val="90000"/>
              </a:lnSpc>
              <a:spcBef>
                <a:spcPts val="1800"/>
              </a:spcBef>
            </a:pPr>
            <a:r>
              <a:rPr lang="en-US" sz="3200" dirty="0">
                <a:latin typeface="Arial" panose="020B0604020202020204" pitchFamily="34" charset="0"/>
                <a:cs typeface="Arial" panose="020B0604020202020204" pitchFamily="34" charset="0"/>
              </a:rPr>
              <a:t>Allowable cost and payment clause applies to cost-reimbursement type contracts (FAR </a:t>
            </a:r>
            <a:r>
              <a:rPr lang="en-US" sz="3200" dirty="0" smtClean="0">
                <a:latin typeface="Arial" panose="020B0604020202020204" pitchFamily="34" charset="0"/>
                <a:cs typeface="Arial" panose="020B0604020202020204" pitchFamily="34" charset="0"/>
              </a:rPr>
              <a:t>16.307</a:t>
            </a:r>
            <a:r>
              <a:rPr lang="en-US" sz="32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r>
              <a:rPr lang="en-US" dirty="0" smtClean="0"/>
              <a:t>Page | </a:t>
            </a:r>
            <a:fld id="{BC79CCBE-52D1-E04C-B564-6DE01C585E81}" type="slidenum">
              <a:rPr lang="en-US" smtClean="0"/>
              <a:pPr/>
              <a:t>3</a:t>
            </a:fld>
            <a:endParaRPr lang="en-US" dirty="0"/>
          </a:p>
        </p:txBody>
      </p:sp>
    </p:spTree>
    <p:extLst>
      <p:ext uri="{BB962C8B-B14F-4D97-AF65-F5344CB8AC3E}">
        <p14:creationId xmlns:p14="http://schemas.microsoft.com/office/powerpoint/2010/main" val="134877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972"/>
            <a:ext cx="8229600" cy="1143000"/>
          </a:xfrm>
        </p:spPr>
        <p:txBody>
          <a:bodyPr/>
          <a:lstStyle/>
          <a:p>
            <a:r>
              <a:rPr lang="en-US" sz="4000" b="1" dirty="0">
                <a:latin typeface="Arial" panose="020B0604020202020204" pitchFamily="34" charset="0"/>
                <a:cs typeface="Arial" panose="020B0604020202020204" pitchFamily="34" charset="0"/>
              </a:rPr>
              <a:t>Contractor Submission Portal</a:t>
            </a:r>
          </a:p>
        </p:txBody>
      </p:sp>
      <p:sp>
        <p:nvSpPr>
          <p:cNvPr id="3" name="Content Placeholder 2"/>
          <p:cNvSpPr>
            <a:spLocks noGrp="1"/>
          </p:cNvSpPr>
          <p:nvPr>
            <p:ph idx="1"/>
          </p:nvPr>
        </p:nvSpPr>
        <p:spPr>
          <a:xfrm>
            <a:off x="457200" y="1412972"/>
            <a:ext cx="8229600" cy="4525963"/>
          </a:xfrm>
        </p:spPr>
        <p:txBody>
          <a:bodyPr/>
          <a:lstStyle/>
          <a:p>
            <a:pPr marL="0" indent="0">
              <a:buNone/>
            </a:pPr>
            <a:r>
              <a:rPr lang="en-US" sz="2800" dirty="0" smtClean="0">
                <a:latin typeface="Arial" panose="020B0604020202020204" pitchFamily="34" charset="0"/>
                <a:cs typeface="Arial" panose="020B0604020202020204" pitchFamily="34" charset="0"/>
              </a:rPr>
              <a:t>Why did DCAA create the CSP?</a:t>
            </a:r>
            <a:r>
              <a:rPr lang="en-US" sz="2800" dirty="0">
                <a:latin typeface="Arial" panose="020B0604020202020204" pitchFamily="34" charset="0"/>
                <a:cs typeface="Arial" panose="020B0604020202020204" pitchFamily="34" charset="0"/>
              </a:rPr>
              <a:t>	</a:t>
            </a:r>
          </a:p>
          <a:p>
            <a:pPr marL="512763" lvl="1">
              <a:lnSpc>
                <a:spcPct val="90000"/>
              </a:lnSpc>
              <a:spcBef>
                <a:spcPts val="1800"/>
              </a:spcBef>
            </a:pPr>
            <a:r>
              <a:rPr lang="en-US" dirty="0">
                <a:latin typeface="Arial" panose="020B0604020202020204" pitchFamily="34" charset="0"/>
                <a:cs typeface="Arial" panose="020B0604020202020204" pitchFamily="34" charset="0"/>
              </a:rPr>
              <a:t>Improves a manual undefined process whereby </a:t>
            </a:r>
            <a:r>
              <a:rPr lang="en-US" dirty="0" smtClean="0">
                <a:latin typeface="Arial" panose="020B0604020202020204" pitchFamily="34" charset="0"/>
                <a:cs typeface="Arial" panose="020B0604020202020204" pitchFamily="34" charset="0"/>
              </a:rPr>
              <a:t>contractors historically </a:t>
            </a:r>
            <a:r>
              <a:rPr lang="en-US" dirty="0">
                <a:latin typeface="Arial" panose="020B0604020202020204" pitchFamily="34" charset="0"/>
                <a:cs typeface="Arial" panose="020B0604020202020204" pitchFamily="34" charset="0"/>
              </a:rPr>
              <a:t>provided incurred cost proposals using a variety of methods (e-mail, disc, shared drives, paper,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a:t>
            </a:r>
          </a:p>
          <a:p>
            <a:pPr marL="512763" lvl="1">
              <a:lnSpc>
                <a:spcPct val="90000"/>
              </a:lnSpc>
              <a:spcBef>
                <a:spcPts val="1800"/>
              </a:spcBef>
            </a:pPr>
            <a:r>
              <a:rPr lang="en-US" dirty="0">
                <a:latin typeface="Arial" panose="020B0604020202020204" pitchFamily="34" charset="0"/>
                <a:cs typeface="Arial" panose="020B0604020202020204" pitchFamily="34" charset="0"/>
              </a:rPr>
              <a:t>Delineates an easy, systematic, and organized process </a:t>
            </a:r>
            <a:r>
              <a:rPr lang="en-US" dirty="0" smtClean="0">
                <a:latin typeface="Arial" panose="020B0604020202020204" pitchFamily="34" charset="0"/>
                <a:cs typeface="Arial" panose="020B0604020202020204" pitchFamily="34" charset="0"/>
              </a:rPr>
              <a:t>which identifies </a:t>
            </a:r>
            <a:r>
              <a:rPr lang="en-US" dirty="0">
                <a:latin typeface="Arial" panose="020B0604020202020204" pitchFamily="34" charset="0"/>
                <a:cs typeface="Arial" panose="020B0604020202020204" pitchFamily="34" charset="0"/>
              </a:rPr>
              <a:t>and monitors incurred cost proposals.</a:t>
            </a:r>
          </a:p>
          <a:p>
            <a:pPr marL="512763" lvl="1">
              <a:lnSpc>
                <a:spcPct val="90000"/>
              </a:lnSpc>
              <a:spcBef>
                <a:spcPts val="1800"/>
              </a:spcBef>
            </a:pPr>
            <a:r>
              <a:rPr lang="en-US" dirty="0">
                <a:latin typeface="Arial" panose="020B0604020202020204" pitchFamily="34" charset="0"/>
                <a:cs typeface="Arial" panose="020B0604020202020204" pitchFamily="34" charset="0"/>
              </a:rPr>
              <a:t>Validation of receipt to both Government and Contractor.</a:t>
            </a:r>
          </a:p>
        </p:txBody>
      </p:sp>
    </p:spTree>
    <p:extLst>
      <p:ext uri="{BB962C8B-B14F-4D97-AF65-F5344CB8AC3E}">
        <p14:creationId xmlns:p14="http://schemas.microsoft.com/office/powerpoint/2010/main" val="2782106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b="1" dirty="0" smtClean="0">
                <a:latin typeface="Arial" panose="020B0604020202020204" pitchFamily="34" charset="0"/>
                <a:cs typeface="Arial" panose="020B0604020202020204" pitchFamily="34" charset="0"/>
              </a:rPr>
              <a:t>Contractor </a:t>
            </a:r>
            <a:r>
              <a:rPr lang="en-US" sz="3600" b="1" dirty="0">
                <a:latin typeface="Arial" panose="020B0604020202020204" pitchFamily="34" charset="0"/>
                <a:cs typeface="Arial" panose="020B0604020202020204" pitchFamily="34" charset="0"/>
              </a:rPr>
              <a:t>Submission </a:t>
            </a:r>
            <a:r>
              <a:rPr lang="en-US" sz="3600" b="1" dirty="0" smtClean="0">
                <a:latin typeface="Arial" panose="020B0604020202020204" pitchFamily="34" charset="0"/>
                <a:cs typeface="Arial" panose="020B0604020202020204" pitchFamily="34" charset="0"/>
              </a:rPr>
              <a:t>Portal Benefits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5650"/>
            <a:ext cx="8229600" cy="4525963"/>
          </a:xfrm>
        </p:spPr>
        <p:txBody>
          <a:bodyPr/>
          <a:lstStyle/>
          <a:p>
            <a:pPr marL="512763" lvl="1">
              <a:lnSpc>
                <a:spcPct val="90000"/>
              </a:lnSpc>
              <a:spcBef>
                <a:spcPts val="1800"/>
              </a:spcBef>
            </a:pPr>
            <a:r>
              <a:rPr lang="en-US" dirty="0" smtClean="0">
                <a:latin typeface="Arial" panose="020B0604020202020204" pitchFamily="34" charset="0"/>
                <a:cs typeface="Arial" panose="020B0604020202020204" pitchFamily="34" charset="0"/>
              </a:rPr>
              <a:t>Simple online process for </a:t>
            </a:r>
            <a:r>
              <a:rPr lang="en-US" dirty="0">
                <a:latin typeface="Arial" panose="020B0604020202020204" pitchFamily="34" charset="0"/>
                <a:cs typeface="Arial" panose="020B0604020202020204" pitchFamily="34" charset="0"/>
              </a:rPr>
              <a:t>initiating, updating, and withdrawing IC proposal.</a:t>
            </a:r>
          </a:p>
          <a:p>
            <a:pPr marL="512763" lvl="1">
              <a:lnSpc>
                <a:spcPct val="90000"/>
              </a:lnSpc>
              <a:spcBef>
                <a:spcPts val="1800"/>
              </a:spcBef>
            </a:pPr>
            <a:r>
              <a:rPr lang="en-US" dirty="0" smtClean="0">
                <a:latin typeface="Arial" panose="020B0604020202020204" pitchFamily="34" charset="0"/>
                <a:cs typeface="Arial" panose="020B0604020202020204" pitchFamily="34" charset="0"/>
              </a:rPr>
              <a:t>Secure application </a:t>
            </a:r>
            <a:r>
              <a:rPr lang="en-US" dirty="0">
                <a:latin typeface="Arial" panose="020B0604020202020204" pitchFamily="34" charset="0"/>
                <a:cs typeface="Arial" panose="020B0604020202020204" pitchFamily="34" charset="0"/>
              </a:rPr>
              <a:t>optimized to protect contractor information.</a:t>
            </a:r>
          </a:p>
          <a:p>
            <a:pPr marL="512763" lvl="1">
              <a:lnSpc>
                <a:spcPct val="90000"/>
              </a:lnSpc>
              <a:spcBef>
                <a:spcPts val="1800"/>
              </a:spcBef>
            </a:pPr>
            <a:r>
              <a:rPr lang="en-US" dirty="0" smtClean="0">
                <a:latin typeface="Arial" panose="020B0604020202020204" pitchFamily="34" charset="0"/>
                <a:cs typeface="Arial" panose="020B0604020202020204" pitchFamily="34" charset="0"/>
              </a:rPr>
              <a:t>Automated notification of </a:t>
            </a:r>
            <a:r>
              <a:rPr lang="en-US" dirty="0">
                <a:latin typeface="Arial" panose="020B0604020202020204" pitchFamily="34" charset="0"/>
                <a:cs typeface="Arial" panose="020B0604020202020204" pitchFamily="34" charset="0"/>
              </a:rPr>
              <a:t>successful submission to FAO.</a:t>
            </a:r>
          </a:p>
          <a:p>
            <a:pPr marL="512763" lvl="1">
              <a:lnSpc>
                <a:spcPct val="90000"/>
              </a:lnSpc>
              <a:spcBef>
                <a:spcPts val="1800"/>
              </a:spcBef>
            </a:pPr>
            <a:r>
              <a:rPr lang="en-US" dirty="0" smtClean="0">
                <a:latin typeface="Arial" panose="020B0604020202020204" pitchFamily="34" charset="0"/>
                <a:cs typeface="Arial" panose="020B0604020202020204" pitchFamily="34" charset="0"/>
              </a:rPr>
              <a:t>Capacity to </a:t>
            </a:r>
            <a:r>
              <a:rPr lang="en-US" dirty="0">
                <a:latin typeface="Arial" panose="020B0604020202020204" pitchFamily="34" charset="0"/>
                <a:cs typeface="Arial" panose="020B0604020202020204" pitchFamily="34" charset="0"/>
              </a:rPr>
              <a:t>handle large IC submissions.</a:t>
            </a:r>
          </a:p>
          <a:p>
            <a:pPr marL="512763" lvl="1">
              <a:lnSpc>
                <a:spcPct val="90000"/>
              </a:lnSpc>
              <a:spcBef>
                <a:spcPts val="1800"/>
              </a:spcBef>
            </a:pPr>
            <a:r>
              <a:rPr lang="en-US" dirty="0">
                <a:latin typeface="Arial" panose="020B0604020202020204" pitchFamily="34" charset="0"/>
                <a:cs typeface="Arial" panose="020B0604020202020204" pitchFamily="34" charset="0"/>
              </a:rPr>
              <a:t>Centralized file </a:t>
            </a:r>
            <a:r>
              <a:rPr lang="en-US" dirty="0" smtClean="0">
                <a:latin typeface="Arial" panose="020B0604020202020204" pitchFamily="34" charset="0"/>
                <a:cs typeface="Arial" panose="020B0604020202020204" pitchFamily="34" charset="0"/>
              </a:rPr>
              <a:t>management to </a:t>
            </a:r>
            <a:r>
              <a:rPr lang="en-US" dirty="0">
                <a:latin typeface="Arial" panose="020B0604020202020204" pitchFamily="34" charset="0"/>
                <a:cs typeface="Arial" panose="020B0604020202020204" pitchFamily="34" charset="0"/>
              </a:rPr>
              <a:t>ensure proper version control.</a:t>
            </a:r>
          </a:p>
        </p:txBody>
      </p:sp>
    </p:spTree>
    <p:extLst>
      <p:ext uri="{BB962C8B-B14F-4D97-AF65-F5344CB8AC3E}">
        <p14:creationId xmlns:p14="http://schemas.microsoft.com/office/powerpoint/2010/main" val="3069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b="1" dirty="0" smtClean="0">
                <a:latin typeface="Arial" panose="020B0604020202020204" pitchFamily="34" charset="0"/>
                <a:cs typeface="Arial" panose="020B0604020202020204" pitchFamily="34" charset="0"/>
              </a:rPr>
              <a:t>Getting Started</a:t>
            </a:r>
            <a:endParaRPr lang="en-US" sz="36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1649457"/>
              </p:ext>
            </p:extLst>
          </p:nvPr>
        </p:nvGraphicFramePr>
        <p:xfrm>
          <a:off x="457200" y="137636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667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b="1" dirty="0" smtClean="0">
                <a:latin typeface="Arial" panose="020B0604020202020204" pitchFamily="34" charset="0"/>
                <a:cs typeface="Arial" panose="020B0604020202020204" pitchFamily="34" charset="0"/>
              </a:rPr>
              <a:t>Incurred Cost Proposal Submission</a:t>
            </a:r>
            <a:endParaRPr lang="en-US" sz="36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505780"/>
              </p:ext>
            </p:extLst>
          </p:nvPr>
        </p:nvGraphicFramePr>
        <p:xfrm>
          <a:off x="457200" y="137636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1527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b="1" dirty="0">
                <a:latin typeface="Arial" panose="020B0604020202020204" pitchFamily="34" charset="0"/>
                <a:cs typeface="Arial" panose="020B0604020202020204" pitchFamily="34" charset="0"/>
              </a:rPr>
              <a:t>How does the new system keep your data secure?</a:t>
            </a:r>
          </a:p>
        </p:txBody>
      </p:sp>
      <p:sp>
        <p:nvSpPr>
          <p:cNvPr id="3" name="Content Placeholder 2"/>
          <p:cNvSpPr>
            <a:spLocks noGrp="1"/>
          </p:cNvSpPr>
          <p:nvPr>
            <p:ph idx="1"/>
          </p:nvPr>
        </p:nvSpPr>
        <p:spPr>
          <a:xfrm>
            <a:off x="457200" y="1590803"/>
            <a:ext cx="8229600" cy="4525963"/>
          </a:xfrm>
        </p:spPr>
        <p:txBody>
          <a:bodyPr/>
          <a:lstStyle/>
          <a:p>
            <a:pPr marL="512763" lvl="1">
              <a:lnSpc>
                <a:spcPct val="90000"/>
              </a:lnSpc>
              <a:spcBef>
                <a:spcPts val="1800"/>
              </a:spcBef>
            </a:pPr>
            <a:r>
              <a:rPr lang="en-US" sz="2400" dirty="0">
                <a:latin typeface="Arial" panose="020B0604020202020204" pitchFamily="34" charset="0"/>
                <a:cs typeface="Arial" panose="020B0604020202020204" pitchFamily="34" charset="0"/>
              </a:rPr>
              <a:t>CSP can only </a:t>
            </a:r>
            <a:r>
              <a:rPr lang="en-US" sz="2400" dirty="0" smtClean="0">
                <a:latin typeface="Arial" panose="020B0604020202020204" pitchFamily="34" charset="0"/>
                <a:cs typeface="Arial" panose="020B0604020202020204" pitchFamily="34" charset="0"/>
              </a:rPr>
              <a:t>be accessed </a:t>
            </a:r>
            <a:r>
              <a:rPr lang="en-US" sz="2400" dirty="0">
                <a:latin typeface="Arial" panose="020B0604020202020204" pitchFamily="34" charset="0"/>
                <a:cs typeface="Arial" panose="020B0604020202020204" pitchFamily="34" charset="0"/>
              </a:rPr>
              <a:t>through PIEE and the approved Commercial and Government Entity (CAGE) Codes in the profile.</a:t>
            </a:r>
          </a:p>
          <a:p>
            <a:pPr marL="512763" lvl="1">
              <a:lnSpc>
                <a:spcPct val="90000"/>
              </a:lnSpc>
              <a:spcBef>
                <a:spcPts val="1800"/>
              </a:spcBef>
            </a:pPr>
            <a:r>
              <a:rPr lang="en-US" sz="2400" dirty="0" smtClean="0">
                <a:latin typeface="Arial" panose="020B0604020202020204" pitchFamily="34" charset="0"/>
                <a:cs typeface="Arial" panose="020B0604020202020204" pitchFamily="34" charset="0"/>
              </a:rPr>
              <a:t>PIEE approval </a:t>
            </a:r>
            <a:r>
              <a:rPr lang="en-US" sz="2400" dirty="0">
                <a:latin typeface="Arial" panose="020B0604020202020204" pitchFamily="34" charset="0"/>
                <a:cs typeface="Arial" panose="020B0604020202020204" pitchFamily="34" charset="0"/>
              </a:rPr>
              <a:t>required for access request to any new CAGE Code not within a users CSP profile.</a:t>
            </a:r>
          </a:p>
          <a:p>
            <a:pPr marL="512763" lvl="1">
              <a:lnSpc>
                <a:spcPct val="90000"/>
              </a:lnSpc>
              <a:spcBef>
                <a:spcPts val="1800"/>
              </a:spcBef>
            </a:pPr>
            <a:r>
              <a:rPr lang="en-US" sz="2400" dirty="0">
                <a:latin typeface="Arial" panose="020B0604020202020204" pitchFamily="34" charset="0"/>
                <a:cs typeface="Arial" panose="020B0604020202020204" pitchFamily="34" charset="0"/>
              </a:rPr>
              <a:t>Data is transferred one </a:t>
            </a:r>
            <a:r>
              <a:rPr lang="en-US" sz="2400" dirty="0" smtClean="0">
                <a:latin typeface="Arial" panose="020B0604020202020204" pitchFamily="34" charset="0"/>
                <a:cs typeface="Arial" panose="020B0604020202020204" pitchFamily="34" charset="0"/>
              </a:rPr>
              <a:t>way only </a:t>
            </a:r>
            <a:r>
              <a:rPr lang="en-US" sz="2400" dirty="0">
                <a:latin typeface="Arial" panose="020B0604020202020204" pitchFamily="34" charset="0"/>
                <a:cs typeface="Arial" panose="020B0604020202020204" pitchFamily="34" charset="0"/>
              </a:rPr>
              <a:t>(from CSP to DCAA SharePoint).</a:t>
            </a:r>
          </a:p>
          <a:p>
            <a:pPr marL="512763" lvl="1">
              <a:lnSpc>
                <a:spcPct val="90000"/>
              </a:lnSpc>
              <a:spcBef>
                <a:spcPts val="1800"/>
              </a:spcBef>
            </a:pPr>
            <a:r>
              <a:rPr lang="en-US" sz="2400" dirty="0">
                <a:latin typeface="Arial" panose="020B0604020202020204" pitchFamily="34" charset="0"/>
                <a:cs typeface="Arial" panose="020B0604020202020204" pitchFamily="34" charset="0"/>
              </a:rPr>
              <a:t>The web browser </a:t>
            </a:r>
            <a:r>
              <a:rPr lang="en-US" sz="2400" dirty="0" smtClean="0">
                <a:latin typeface="Arial" panose="020B0604020202020204" pitchFamily="34" charset="0"/>
                <a:cs typeface="Arial" panose="020B0604020202020204" pitchFamily="34" charset="0"/>
              </a:rPr>
              <a:t>is secure </a:t>
            </a:r>
            <a:r>
              <a:rPr lang="en-US" sz="2400" dirty="0">
                <a:latin typeface="Arial" panose="020B0604020202020204" pitchFamily="34" charset="0"/>
                <a:cs typeface="Arial" panose="020B0604020202020204" pitchFamily="34" charset="0"/>
              </a:rPr>
              <a:t>-encrypted in hypertext transfer protocol secure (HTTPS).</a:t>
            </a:r>
          </a:p>
        </p:txBody>
      </p:sp>
    </p:spTree>
    <p:extLst>
      <p:ext uri="{BB962C8B-B14F-4D97-AF65-F5344CB8AC3E}">
        <p14:creationId xmlns:p14="http://schemas.microsoft.com/office/powerpoint/2010/main" val="388702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b="1" dirty="0" smtClean="0">
                <a:latin typeface="Arial" panose="020B0604020202020204" pitchFamily="34" charset="0"/>
                <a:cs typeface="Arial" panose="020B0604020202020204" pitchFamily="34" charset="0"/>
              </a:rPr>
              <a:t>Additional Information on CSP</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90803"/>
            <a:ext cx="8229600" cy="4525963"/>
          </a:xfrm>
        </p:spPr>
        <p:txBody>
          <a:bodyPr/>
          <a:lstStyle/>
          <a:p>
            <a:pPr marL="227013" lvl="1" indent="0">
              <a:lnSpc>
                <a:spcPct val="90000"/>
              </a:lnSpc>
              <a:spcBef>
                <a:spcPts val="1800"/>
              </a:spcBef>
              <a:buNone/>
            </a:pPr>
            <a:r>
              <a:rPr lang="en-US" sz="3600" dirty="0" smtClean="0">
                <a:latin typeface="Arial" panose="020B0604020202020204" pitchFamily="34" charset="0"/>
                <a:cs typeface="Arial" panose="020B0604020202020204" pitchFamily="34" charset="0"/>
              </a:rPr>
              <a:t>Where </a:t>
            </a:r>
            <a:r>
              <a:rPr lang="en-US" sz="3600" dirty="0">
                <a:latin typeface="Arial" panose="020B0604020202020204" pitchFamily="34" charset="0"/>
                <a:cs typeface="Arial" panose="020B0604020202020204" pitchFamily="34" charset="0"/>
              </a:rPr>
              <a:t>to </a:t>
            </a:r>
            <a:r>
              <a:rPr lang="en-US" sz="3600" dirty="0" smtClean="0">
                <a:latin typeface="Arial" panose="020B0604020202020204" pitchFamily="34" charset="0"/>
                <a:cs typeface="Arial" panose="020B0604020202020204" pitchFamily="34" charset="0"/>
              </a:rPr>
              <a:t>get more information:</a:t>
            </a:r>
            <a:endParaRPr lang="en-US" sz="3600" dirty="0">
              <a:latin typeface="Arial" panose="020B0604020202020204" pitchFamily="34" charset="0"/>
              <a:cs typeface="Arial" panose="020B0604020202020204" pitchFamily="34" charset="0"/>
            </a:endParaRPr>
          </a:p>
          <a:p>
            <a:pPr marL="512763" lvl="1">
              <a:lnSpc>
                <a:spcPct val="90000"/>
              </a:lnSpc>
              <a:spcBef>
                <a:spcPts val="1800"/>
              </a:spcBef>
            </a:pPr>
            <a:r>
              <a:rPr lang="en-US" dirty="0">
                <a:latin typeface="Arial" panose="020B0604020202020204" pitchFamily="34" charset="0"/>
                <a:cs typeface="Arial" panose="020B0604020202020204" pitchFamily="34" charset="0"/>
              </a:rPr>
              <a:t>DCAA website (</a:t>
            </a:r>
            <a:r>
              <a:rPr lang="en-US" dirty="0">
                <a:latin typeface="Arial" panose="020B0604020202020204" pitchFamily="34" charset="0"/>
                <a:cs typeface="Arial" panose="020B0604020202020204" pitchFamily="34" charset="0"/>
                <a:hlinkClick r:id="rId3"/>
              </a:rPr>
              <a:t>https://</a:t>
            </a:r>
            <a:r>
              <a:rPr lang="en-US" dirty="0" smtClean="0">
                <a:latin typeface="Arial" panose="020B0604020202020204" pitchFamily="34" charset="0"/>
                <a:cs typeface="Arial" panose="020B0604020202020204" pitchFamily="34" charset="0"/>
                <a:hlinkClick r:id="rId3"/>
              </a:rPr>
              <a:t>www.dcaa.mil/Customers/Checklists-Tools/Contractor-Submission-Portal</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512763" lvl="1">
              <a:lnSpc>
                <a:spcPct val="90000"/>
              </a:lnSpc>
              <a:spcBef>
                <a:spcPts val="1800"/>
              </a:spcBef>
            </a:pPr>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you encounter issues or have questions in </a:t>
            </a:r>
            <a:r>
              <a:rPr lang="en-US" dirty="0" smtClean="0">
                <a:latin typeface="Arial" panose="020B0604020202020204" pitchFamily="34" charset="0"/>
                <a:cs typeface="Arial" panose="020B0604020202020204" pitchFamily="34" charset="0"/>
              </a:rPr>
              <a:t>relation with </a:t>
            </a:r>
            <a:r>
              <a:rPr lang="en-US" dirty="0">
                <a:latin typeface="Arial" panose="020B0604020202020204" pitchFamily="34" charset="0"/>
                <a:cs typeface="Arial" panose="020B0604020202020204" pitchFamily="34" charset="0"/>
              </a:rPr>
              <a:t>to CSP, please send an e-mail to CSPMailbox@dcaa.mil.</a:t>
            </a:r>
          </a:p>
        </p:txBody>
      </p:sp>
    </p:spTree>
    <p:extLst>
      <p:ext uri="{BB962C8B-B14F-4D97-AF65-F5344CB8AC3E}">
        <p14:creationId xmlns:p14="http://schemas.microsoft.com/office/powerpoint/2010/main" val="2734429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sz="4000" b="1" dirty="0" smtClean="0">
                <a:latin typeface="Arial" panose="020B0604020202020204" pitchFamily="34" charset="0"/>
                <a:cs typeface="Arial" panose="020B0604020202020204" pitchFamily="34" charset="0"/>
              </a:rPr>
              <a:t>Penalties (FAR 42.709)</a:t>
            </a:r>
            <a:endParaRPr lang="en-US" sz="40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2078823"/>
            <a:ext cx="8229600" cy="3588448"/>
          </a:xfrm>
        </p:spPr>
        <p:txBody>
          <a:bodyPr/>
          <a:lstStyle/>
          <a:p>
            <a:pPr>
              <a:lnSpc>
                <a:spcPct val="90000"/>
              </a:lnSpc>
              <a:spcBef>
                <a:spcPts val="3000"/>
              </a:spcBef>
            </a:pPr>
            <a:r>
              <a:rPr lang="en-US" dirty="0" smtClean="0">
                <a:latin typeface="Arial" panose="020B0604020202020204" pitchFamily="34" charset="0"/>
                <a:cs typeface="Arial" panose="020B0604020202020204" pitchFamily="34" charset="0"/>
              </a:rPr>
              <a:t>Penalties will be assessed if a contractor claims an expressly unallowable indirect costs (as noted in FAR 31.2) in an final indirect rate proposals (incurred cost proposals)</a:t>
            </a:r>
          </a:p>
          <a:p>
            <a:pPr>
              <a:lnSpc>
                <a:spcPct val="90000"/>
              </a:lnSpc>
              <a:spcBef>
                <a:spcPts val="3000"/>
              </a:spcBef>
            </a:pPr>
            <a:r>
              <a:rPr lang="en-US" dirty="0" smtClean="0">
                <a:latin typeface="Arial" panose="020B0604020202020204" pitchFamily="34" charset="0"/>
                <a:cs typeface="Arial" panose="020B0604020202020204" pitchFamily="34" charset="0"/>
              </a:rPr>
              <a:t>Two levels of penalties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36</a:t>
            </a:fld>
            <a:endParaRPr lang="en-US" dirty="0"/>
          </a:p>
        </p:txBody>
      </p:sp>
    </p:spTree>
    <p:extLst>
      <p:ext uri="{BB962C8B-B14F-4D97-AF65-F5344CB8AC3E}">
        <p14:creationId xmlns:p14="http://schemas.microsoft.com/office/powerpoint/2010/main" val="1095468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sz="4000" b="1" dirty="0" smtClean="0">
                <a:latin typeface="Arial" panose="020B0604020202020204" pitchFamily="34" charset="0"/>
                <a:cs typeface="Arial" panose="020B0604020202020204" pitchFamily="34" charset="0"/>
              </a:rPr>
              <a:t>Common Deficiencies</a:t>
            </a:r>
            <a:endParaRPr lang="en-US" sz="40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311499" y="1417638"/>
            <a:ext cx="8551147" cy="4703814"/>
          </a:xfrm>
        </p:spPr>
        <p:txBody>
          <a:bodyPr>
            <a:noAutofit/>
          </a:bodyPr>
          <a:lstStyle/>
          <a:p>
            <a:pPr>
              <a:lnSpc>
                <a:spcPct val="90000"/>
              </a:lnSpc>
              <a:spcBef>
                <a:spcPts val="1800"/>
              </a:spcBef>
            </a:pPr>
            <a:r>
              <a:rPr lang="en-US" sz="2600" dirty="0" smtClean="0">
                <a:latin typeface="Arial" panose="020B0604020202020204" pitchFamily="34" charset="0"/>
                <a:cs typeface="Arial" panose="020B0604020202020204" pitchFamily="34" charset="0"/>
              </a:rPr>
              <a:t>Signed certification not included or not signed by at least a Vice President or CFO (schedule N)</a:t>
            </a:r>
          </a:p>
          <a:p>
            <a:pPr>
              <a:lnSpc>
                <a:spcPct val="90000"/>
              </a:lnSpc>
              <a:spcBef>
                <a:spcPts val="1800"/>
              </a:spcBef>
            </a:pPr>
            <a:r>
              <a:rPr lang="en-US" sz="2600" dirty="0" smtClean="0">
                <a:latin typeface="Arial" panose="020B0604020202020204" pitchFamily="34" charset="0"/>
                <a:cs typeface="Arial" panose="020B0604020202020204" pitchFamily="34" charset="0"/>
              </a:rPr>
              <a:t>Lack of subcontractor information (schedule J)</a:t>
            </a:r>
          </a:p>
          <a:p>
            <a:pPr>
              <a:lnSpc>
                <a:spcPct val="90000"/>
              </a:lnSpc>
              <a:spcBef>
                <a:spcPts val="1800"/>
              </a:spcBef>
            </a:pPr>
            <a:r>
              <a:rPr lang="en-US" sz="2600" dirty="0" smtClean="0">
                <a:latin typeface="Arial" panose="020B0604020202020204" pitchFamily="34" charset="0"/>
                <a:cs typeface="Arial" panose="020B0604020202020204" pitchFamily="34" charset="0"/>
              </a:rPr>
              <a:t>Not all intermediate allocations disclosed (sch. D)</a:t>
            </a:r>
          </a:p>
          <a:p>
            <a:pPr>
              <a:lnSpc>
                <a:spcPct val="90000"/>
              </a:lnSpc>
              <a:spcBef>
                <a:spcPts val="1800"/>
              </a:spcBef>
            </a:pPr>
            <a:r>
              <a:rPr lang="en-US" sz="2600" dirty="0" smtClean="0">
                <a:latin typeface="Arial" panose="020B0604020202020204" pitchFamily="34" charset="0"/>
                <a:cs typeface="Arial" panose="020B0604020202020204" pitchFamily="34" charset="0"/>
              </a:rPr>
              <a:t>Unallowable costs not included in G&amp;A base (sch. E)</a:t>
            </a:r>
          </a:p>
          <a:p>
            <a:pPr>
              <a:lnSpc>
                <a:spcPct val="90000"/>
              </a:lnSpc>
              <a:spcBef>
                <a:spcPts val="1800"/>
              </a:spcBef>
            </a:pPr>
            <a:r>
              <a:rPr lang="en-US" sz="2600" dirty="0" smtClean="0">
                <a:latin typeface="Arial" panose="020B0604020202020204" pitchFamily="34" charset="0"/>
                <a:cs typeface="Arial" panose="020B0604020202020204" pitchFamily="34" charset="0"/>
              </a:rPr>
              <a:t>IR&amp;D/B&amp;P not fully burdened (sch. B)</a:t>
            </a:r>
          </a:p>
          <a:p>
            <a:pPr>
              <a:lnSpc>
                <a:spcPct val="90000"/>
              </a:lnSpc>
              <a:spcBef>
                <a:spcPts val="1800"/>
              </a:spcBef>
            </a:pPr>
            <a:r>
              <a:rPr lang="en-US" sz="2600" dirty="0" smtClean="0">
                <a:latin typeface="Arial" panose="020B0604020202020204" pitchFamily="34" charset="0"/>
                <a:cs typeface="Arial" panose="020B0604020202020204" pitchFamily="34" charset="0"/>
              </a:rPr>
              <a:t>Physically complete contracts not shown on sch. I &amp; O</a:t>
            </a:r>
          </a:p>
          <a:p>
            <a:pPr>
              <a:lnSpc>
                <a:spcPct val="90000"/>
              </a:lnSpc>
              <a:spcBef>
                <a:spcPts val="1800"/>
              </a:spcBef>
            </a:pPr>
            <a:r>
              <a:rPr lang="en-US" sz="2600" dirty="0" smtClean="0">
                <a:latin typeface="Arial" panose="020B0604020202020204" pitchFamily="34" charset="0"/>
                <a:cs typeface="Arial" panose="020B0604020202020204" pitchFamily="34" charset="0"/>
              </a:rPr>
              <a:t>Government participation not calculated for all final indirect rates (schedule H-1)</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37</a:t>
            </a:fld>
            <a:endParaRPr lang="en-US" dirty="0"/>
          </a:p>
        </p:txBody>
      </p:sp>
    </p:spTree>
    <p:extLst>
      <p:ext uri="{BB962C8B-B14F-4D97-AF65-F5344CB8AC3E}">
        <p14:creationId xmlns:p14="http://schemas.microsoft.com/office/powerpoint/2010/main" val="1923017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sz="4000" b="1" dirty="0" smtClean="0">
                <a:latin typeface="Arial" panose="020B0604020202020204" pitchFamily="34" charset="0"/>
                <a:cs typeface="Arial" panose="020B0604020202020204" pitchFamily="34" charset="0"/>
              </a:rPr>
              <a:t>Frequently Asked Questions</a:t>
            </a:r>
            <a:endParaRPr lang="en-US" sz="40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6550"/>
            <a:ext cx="8229600" cy="4020527"/>
          </a:xfrm>
        </p:spPr>
        <p:txBody>
          <a:bodyPr>
            <a:normAutofit/>
          </a:bodyPr>
          <a:lstStyle/>
          <a:p>
            <a:pPr marL="0" indent="0">
              <a:lnSpc>
                <a:spcPct val="90000"/>
              </a:lnSpc>
              <a:spcBef>
                <a:spcPts val="1800"/>
              </a:spcBef>
              <a:buNone/>
            </a:pPr>
            <a:r>
              <a:rPr lang="en-US" dirty="0" smtClean="0">
                <a:latin typeface="Arial" panose="020B0604020202020204" pitchFamily="34" charset="0"/>
                <a:cs typeface="Arial" panose="020B0604020202020204" pitchFamily="34" charset="0"/>
              </a:rPr>
              <a:t>Do I have to use the ICE model?</a:t>
            </a:r>
          </a:p>
          <a:p>
            <a:pPr marL="457200" lvl="1" indent="0">
              <a:lnSpc>
                <a:spcPct val="90000"/>
              </a:lnSpc>
              <a:spcBef>
                <a:spcPts val="1800"/>
              </a:spcBef>
              <a:buNone/>
            </a:pPr>
            <a:r>
              <a:rPr lang="en-US" sz="3200" dirty="0" smtClean="0">
                <a:latin typeface="Arial" panose="020B0604020202020204" pitchFamily="34" charset="0"/>
                <a:cs typeface="Arial" panose="020B0604020202020204" pitchFamily="34" charset="0"/>
              </a:rPr>
              <a:t>No, the contractor may use any format; however, the ICE model does provide all the schedules required per FAR 52.216-7.</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38</a:t>
            </a:fld>
            <a:endParaRPr lang="en-US" dirty="0"/>
          </a:p>
        </p:txBody>
      </p:sp>
    </p:spTree>
    <p:extLst>
      <p:ext uri="{BB962C8B-B14F-4D97-AF65-F5344CB8AC3E}">
        <p14:creationId xmlns:p14="http://schemas.microsoft.com/office/powerpoint/2010/main" val="3303505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sz="4000" b="1" dirty="0" smtClean="0">
                <a:latin typeface="Arial" panose="020B0604020202020204" pitchFamily="34" charset="0"/>
                <a:cs typeface="Arial" panose="020B0604020202020204" pitchFamily="34" charset="0"/>
              </a:rPr>
              <a:t>Frequently Asked Questions</a:t>
            </a:r>
            <a:endParaRPr lang="en-US" sz="40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6550"/>
            <a:ext cx="8229600" cy="4020527"/>
          </a:xfrm>
        </p:spPr>
        <p:txBody>
          <a:bodyPr>
            <a:normAutofit/>
          </a:bodyPr>
          <a:lstStyle/>
          <a:p>
            <a:pPr marL="0" indent="0">
              <a:lnSpc>
                <a:spcPct val="90000"/>
              </a:lnSpc>
              <a:spcBef>
                <a:spcPts val="1800"/>
              </a:spcBef>
              <a:buNone/>
            </a:pPr>
            <a:r>
              <a:rPr lang="en-US" dirty="0" smtClean="0">
                <a:latin typeface="Arial" panose="020B0604020202020204" pitchFamily="34" charset="0"/>
                <a:cs typeface="Arial" panose="020B0604020202020204" pitchFamily="34" charset="0"/>
              </a:rPr>
              <a:t>Do I have to submit my proposal through the contractor submission portal?</a:t>
            </a:r>
          </a:p>
          <a:p>
            <a:pPr marL="457200" lvl="1" indent="0">
              <a:lnSpc>
                <a:spcPct val="90000"/>
              </a:lnSpc>
              <a:spcBef>
                <a:spcPts val="1800"/>
              </a:spcBef>
              <a:buNone/>
            </a:pPr>
            <a:r>
              <a:rPr lang="en-US" sz="3200" dirty="0" smtClean="0">
                <a:latin typeface="Arial" panose="020B0604020202020204" pitchFamily="34" charset="0"/>
                <a:cs typeface="Arial" panose="020B0604020202020204" pitchFamily="34" charset="0"/>
              </a:rPr>
              <a:t>No, the contractor submission portal is just an automated method to submit your proposal and receive formal automatic notification that your submission was received by your DCAA office.</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39</a:t>
            </a:fld>
            <a:endParaRPr lang="en-US" dirty="0"/>
          </a:p>
        </p:txBody>
      </p:sp>
    </p:spTree>
    <p:extLst>
      <p:ext uri="{BB962C8B-B14F-4D97-AF65-F5344CB8AC3E}">
        <p14:creationId xmlns:p14="http://schemas.microsoft.com/office/powerpoint/2010/main" val="211992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Delinquent Submissions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81554"/>
            <a:ext cx="8229600" cy="3393832"/>
          </a:xfrm>
        </p:spPr>
        <p:txBody>
          <a:bodyPr/>
          <a:lstStyle/>
          <a:p>
            <a:pPr marL="0" indent="0">
              <a:buNone/>
            </a:pPr>
            <a:r>
              <a:rPr lang="en-US" dirty="0">
                <a:latin typeface="Arial" panose="020B0604020202020204" pitchFamily="34" charset="0"/>
                <a:cs typeface="Arial" panose="020B0604020202020204" pitchFamily="34" charset="0"/>
              </a:rPr>
              <a:t>If submissions are six months delinquent, DCAA will recommend a decrement factor </a:t>
            </a: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Contracting Officer </a:t>
            </a:r>
            <a:r>
              <a:rPr lang="en-US" dirty="0">
                <a:latin typeface="Arial" panose="020B0604020202020204" pitchFamily="34" charset="0"/>
                <a:cs typeface="Arial" panose="020B0604020202020204" pitchFamily="34" charset="0"/>
              </a:rPr>
              <a:t>to make a unilateral </a:t>
            </a:r>
            <a:r>
              <a:rPr lang="en-US" dirty="0" smtClean="0">
                <a:latin typeface="Arial" panose="020B0604020202020204" pitchFamily="34" charset="0"/>
                <a:cs typeface="Arial" panose="020B0604020202020204" pitchFamily="34" charset="0"/>
              </a:rPr>
              <a:t>determination. (FAR 42.703-2(c)(2))</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dirty="0" smtClean="0"/>
              <a:t>Page | </a:t>
            </a:r>
            <a:fld id="{BC79CCBE-52D1-E04C-B564-6DE01C585E81}" type="slidenum">
              <a:rPr lang="en-US" smtClean="0"/>
              <a:pPr/>
              <a:t>4</a:t>
            </a:fld>
            <a:endParaRPr lang="en-US" dirty="0"/>
          </a:p>
        </p:txBody>
      </p:sp>
    </p:spTree>
    <p:extLst>
      <p:ext uri="{BB962C8B-B14F-4D97-AF65-F5344CB8AC3E}">
        <p14:creationId xmlns:p14="http://schemas.microsoft.com/office/powerpoint/2010/main" val="909881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sz="4000" b="1" dirty="0" smtClean="0">
                <a:latin typeface="Arial" panose="020B0604020202020204" pitchFamily="34" charset="0"/>
                <a:cs typeface="Arial" panose="020B0604020202020204" pitchFamily="34" charset="0"/>
              </a:rPr>
              <a:t>Frequently Asked Questions</a:t>
            </a:r>
            <a:endParaRPr lang="en-US" sz="40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6550"/>
            <a:ext cx="8229600" cy="4519613"/>
          </a:xfrm>
        </p:spPr>
        <p:txBody>
          <a:bodyPr>
            <a:noAutofit/>
          </a:bodyPr>
          <a:lstStyle/>
          <a:p>
            <a:pPr marL="0" indent="0">
              <a:lnSpc>
                <a:spcPct val="90000"/>
              </a:lnSpc>
              <a:spcBef>
                <a:spcPts val="1200"/>
              </a:spcBef>
              <a:buNone/>
            </a:pPr>
            <a:r>
              <a:rPr lang="en-US" sz="3000" dirty="0" smtClean="0">
                <a:latin typeface="Arial" panose="020B0604020202020204" pitchFamily="34" charset="0"/>
                <a:cs typeface="Arial" panose="020B0604020202020204" pitchFamily="34" charset="0"/>
              </a:rPr>
              <a:t>Can DCAA grant an extension for submitting my final incurred cost rate proposal? </a:t>
            </a:r>
          </a:p>
          <a:p>
            <a:pPr marL="457200" lvl="1" indent="0">
              <a:lnSpc>
                <a:spcPct val="90000"/>
              </a:lnSpc>
              <a:spcBef>
                <a:spcPts val="1200"/>
              </a:spcBef>
              <a:buNone/>
            </a:pPr>
            <a:r>
              <a:rPr lang="en-US" sz="3000" dirty="0" smtClean="0">
                <a:latin typeface="Arial" panose="020B0604020202020204" pitchFamily="34" charset="0"/>
                <a:cs typeface="Arial" panose="020B0604020202020204" pitchFamily="34" charset="0"/>
              </a:rPr>
              <a:t>No. Extensions for submitting final rate proposals can only be granted by the administrative contracting officer per FAR 42.705-1(b)(1)(ii). To locate your responsible administrative contracting officer, please contact the Defense Contract Management Agency (DCMA).</a:t>
            </a: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40</a:t>
            </a:fld>
            <a:endParaRPr lang="en-US" dirty="0"/>
          </a:p>
        </p:txBody>
      </p:sp>
    </p:spTree>
    <p:extLst>
      <p:ext uri="{BB962C8B-B14F-4D97-AF65-F5344CB8AC3E}">
        <p14:creationId xmlns:p14="http://schemas.microsoft.com/office/powerpoint/2010/main" val="2688220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sz="4000" b="1" dirty="0" smtClean="0">
                <a:latin typeface="Arial" panose="020B0604020202020204" pitchFamily="34" charset="0"/>
                <a:cs typeface="Arial" panose="020B0604020202020204" pitchFamily="34" charset="0"/>
              </a:rPr>
              <a:t>Frequently Asked Questions</a:t>
            </a:r>
            <a:endParaRPr lang="en-US" sz="40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07925" y="1418458"/>
            <a:ext cx="8134141" cy="4733140"/>
          </a:xfrm>
        </p:spPr>
        <p:txBody>
          <a:bodyPr>
            <a:noAutofit/>
          </a:bodyPr>
          <a:lstStyle/>
          <a:p>
            <a:pPr marL="0" indent="0">
              <a:lnSpc>
                <a:spcPct val="90000"/>
              </a:lnSpc>
              <a:spcBef>
                <a:spcPts val="1800"/>
              </a:spcBef>
              <a:buNone/>
            </a:pPr>
            <a:r>
              <a:rPr lang="en-US" sz="3000" dirty="0" smtClean="0">
                <a:latin typeface="Arial" panose="020B0604020202020204" pitchFamily="34" charset="0"/>
                <a:cs typeface="Arial" panose="020B0604020202020204" pitchFamily="34" charset="0"/>
              </a:rPr>
              <a:t>When will DCAA determine adequacy of my incurred cost submission and perform the incurred cost audit?</a:t>
            </a:r>
          </a:p>
          <a:p>
            <a:pPr marL="803275" lvl="1" indent="-346075">
              <a:lnSpc>
                <a:spcPct val="90000"/>
              </a:lnSpc>
              <a:spcBef>
                <a:spcPts val="1800"/>
              </a:spcBef>
            </a:pPr>
            <a:r>
              <a:rPr lang="en-US" sz="2400" dirty="0" smtClean="0">
                <a:latin typeface="Arial" panose="020B0604020202020204" pitchFamily="34" charset="0"/>
                <a:cs typeface="Arial" panose="020B0604020202020204" pitchFamily="34" charset="0"/>
              </a:rPr>
              <a:t>Auditors should assess the contractor’s incurred cost proposal upon receipt and complete the assessment within 60 days of receipt. </a:t>
            </a:r>
          </a:p>
          <a:p>
            <a:pPr marL="803275" lvl="1" indent="-346075">
              <a:lnSpc>
                <a:spcPct val="90000"/>
              </a:lnSpc>
              <a:spcBef>
                <a:spcPts val="1800"/>
              </a:spcBef>
            </a:pPr>
            <a:r>
              <a:rPr lang="en-US" sz="2400" dirty="0" smtClean="0">
                <a:latin typeface="Arial" panose="020B0604020202020204" pitchFamily="34" charset="0"/>
                <a:cs typeface="Arial" panose="020B0604020202020204" pitchFamily="34" charset="0"/>
              </a:rPr>
              <a:t>It is DCAA policy that incurred </a:t>
            </a:r>
            <a:r>
              <a:rPr lang="en-US" sz="2400" dirty="0">
                <a:latin typeface="Arial" panose="020B0604020202020204" pitchFamily="34" charset="0"/>
                <a:cs typeface="Arial" panose="020B0604020202020204" pitchFamily="34" charset="0"/>
              </a:rPr>
              <a:t>cost submissions </a:t>
            </a:r>
            <a:r>
              <a:rPr lang="en-US" sz="2400" dirty="0" smtClean="0">
                <a:latin typeface="Arial" panose="020B0604020202020204" pitchFamily="34" charset="0"/>
                <a:cs typeface="Arial" panose="020B0604020202020204" pitchFamily="34" charset="0"/>
              </a:rPr>
              <a:t>will be audited as promptly as possible after receipt.  Submissions received after December 12, 2017 will be completed within one year of receipt of an adequate proposal.</a:t>
            </a:r>
          </a:p>
          <a:p>
            <a:pPr marL="803275" lvl="1" indent="-346075">
              <a:lnSpc>
                <a:spcPct val="90000"/>
              </a:lnSpc>
              <a:spcBef>
                <a:spcPts val="1800"/>
              </a:spcBef>
            </a:pPr>
            <a:endParaRPr lang="en-US" sz="3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41</a:t>
            </a:fld>
            <a:endParaRPr lang="en-US" dirty="0"/>
          </a:p>
        </p:txBody>
      </p:sp>
    </p:spTree>
    <p:extLst>
      <p:ext uri="{BB962C8B-B14F-4D97-AF65-F5344CB8AC3E}">
        <p14:creationId xmlns:p14="http://schemas.microsoft.com/office/powerpoint/2010/main" val="3251794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3999" cy="1143000"/>
          </a:xfrm>
        </p:spPr>
        <p:txBody>
          <a:bodyPr>
            <a:noAutofit/>
          </a:bodyPr>
          <a:lstStyle/>
          <a:p>
            <a:r>
              <a:rPr lang="en-US" sz="4000" b="1" dirty="0" smtClean="0">
                <a:latin typeface="Arial" panose="020B0604020202020204" pitchFamily="34" charset="0"/>
                <a:cs typeface="Arial" panose="020B0604020202020204" pitchFamily="34" charset="0"/>
              </a:rPr>
              <a:t>Frequently Asked Questions</a:t>
            </a:r>
            <a:endParaRPr lang="en-US" sz="4000" b="1"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337481"/>
            <a:ext cx="8229600" cy="4922641"/>
          </a:xfrm>
        </p:spPr>
        <p:txBody>
          <a:bodyPr>
            <a:normAutofit lnSpcReduction="10000"/>
          </a:bodyPr>
          <a:lstStyle/>
          <a:p>
            <a:pPr marL="0" indent="0">
              <a:lnSpc>
                <a:spcPct val="90000"/>
              </a:lnSpc>
              <a:spcBef>
                <a:spcPts val="1200"/>
              </a:spcBef>
              <a:buNone/>
            </a:pPr>
            <a:r>
              <a:rPr lang="en-US" sz="2600" dirty="0" smtClean="0">
                <a:latin typeface="Arial" panose="020B0604020202020204" pitchFamily="34" charset="0"/>
                <a:cs typeface="Arial" panose="020B0604020202020204" pitchFamily="34" charset="0"/>
              </a:rPr>
              <a:t>I’m preparing my submission(s) (e.g., contract pricing proposal, forward pricing rates, incurred cost, etc.) and would like to ask the DCAA auditor some specific questions on my submission to make sure I’m on the right track. Will the DCAA auditor give me some specific advice on how to prepare my submission? </a:t>
            </a:r>
          </a:p>
          <a:p>
            <a:pPr marL="457200" lvl="1" indent="0">
              <a:lnSpc>
                <a:spcPct val="90000"/>
              </a:lnSpc>
              <a:spcBef>
                <a:spcPts val="1800"/>
              </a:spcBef>
              <a:buNone/>
            </a:pPr>
            <a:r>
              <a:rPr lang="en-US" sz="2000" dirty="0" smtClean="0">
                <a:latin typeface="Arial" panose="020B0604020202020204" pitchFamily="34" charset="0"/>
                <a:cs typeface="Arial" panose="020B0604020202020204" pitchFamily="34" charset="0"/>
              </a:rPr>
              <a:t>A DCAA auditor can answer general questions related to the acquisition regulations. For example, if a contractor asked advice on what the FAR requires in certain situations, a DCAA auditor would be able to provide that information.  Auditors may also provide general advice on what constitutes an adequate submission.  However, auditors are precluded from assisting contractors in preparing and developing the contractor’s submission because doing so would create a significant threat to the auditor’s independence. Contractors should look under the “Guidance” and “Checklist and Tools” tabs on DCAA’s website for guidance about the adequacy of their specific submission.  </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42</a:t>
            </a:fld>
            <a:endParaRPr lang="en-US" dirty="0"/>
          </a:p>
        </p:txBody>
      </p:sp>
    </p:spTree>
    <p:extLst>
      <p:ext uri="{BB962C8B-B14F-4D97-AF65-F5344CB8AC3E}">
        <p14:creationId xmlns:p14="http://schemas.microsoft.com/office/powerpoint/2010/main" val="533132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Questions/Comments</a:t>
            </a:r>
            <a:endParaRPr lang="en-US"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05781"/>
            <a:ext cx="8229600" cy="4114800"/>
          </a:xfrm>
        </p:spPr>
      </p:pic>
      <p:sp>
        <p:nvSpPr>
          <p:cNvPr id="4" name="Slide Number Placeholder 3"/>
          <p:cNvSpPr>
            <a:spLocks noGrp="1"/>
          </p:cNvSpPr>
          <p:nvPr>
            <p:ph type="sldNum" sz="quarter" idx="10"/>
          </p:nvPr>
        </p:nvSpPr>
        <p:spPr/>
        <p:txBody>
          <a:bodyPr/>
          <a:lstStyle/>
          <a:p>
            <a:pPr>
              <a:defRPr/>
            </a:pPr>
            <a:r>
              <a:rPr lang="en-US" smtClean="0"/>
              <a:t>Page | </a:t>
            </a:r>
            <a:fld id="{E1F5AE95-29B5-4662-A84C-BBC99D2A4CE3}" type="slidenum">
              <a:rPr lang="en-US" smtClean="0"/>
              <a:pPr>
                <a:defRPr/>
              </a:pPr>
              <a:t>43</a:t>
            </a:fld>
            <a:endParaRPr lang="en-US"/>
          </a:p>
        </p:txBody>
      </p:sp>
    </p:spTree>
    <p:extLst>
      <p:ext uri="{BB962C8B-B14F-4D97-AF65-F5344CB8AC3E}">
        <p14:creationId xmlns:p14="http://schemas.microsoft.com/office/powerpoint/2010/main" val="1540608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1015" y="274638"/>
            <a:ext cx="8788018" cy="1143000"/>
          </a:xfrm>
        </p:spPr>
        <p:txBody>
          <a:bodyPr>
            <a:noAutofit/>
          </a:bodyPr>
          <a:lstStyle/>
          <a:p>
            <a:r>
              <a:rPr lang="en-US" b="1" dirty="0" smtClean="0">
                <a:latin typeface="Arial" panose="020B0604020202020204" pitchFamily="34" charset="0"/>
                <a:cs typeface="Arial" panose="020B0604020202020204" pitchFamily="34" charset="0"/>
              </a:rPr>
              <a:t>Incurred Cost Adequacy Review</a:t>
            </a:r>
            <a:endParaRPr lang="en-US"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6550"/>
            <a:ext cx="8229600" cy="4284583"/>
          </a:xfrm>
        </p:spPr>
        <p:txBody>
          <a:bodyPr>
            <a:normAutofit/>
          </a:bodyPr>
          <a:lstStyle/>
          <a:p>
            <a:pPr>
              <a:lnSpc>
                <a:spcPct val="90000"/>
              </a:lnSpc>
              <a:spcBef>
                <a:spcPts val="1800"/>
              </a:spcBef>
            </a:pPr>
            <a:r>
              <a:rPr lang="en-US" dirty="0" smtClean="0">
                <a:latin typeface="Arial" panose="020B0604020202020204" pitchFamily="34" charset="0"/>
                <a:cs typeface="Arial" panose="020B0604020202020204" pitchFamily="34" charset="0"/>
              </a:rPr>
              <a:t>We check for the schedules listed FAR 52.216-7(d)(2)(iii)</a:t>
            </a:r>
          </a:p>
          <a:p>
            <a:pPr>
              <a:lnSpc>
                <a:spcPct val="90000"/>
              </a:lnSpc>
              <a:spcBef>
                <a:spcPts val="1800"/>
              </a:spcBef>
            </a:pPr>
            <a:r>
              <a:rPr lang="en-US" dirty="0" smtClean="0">
                <a:latin typeface="Arial" panose="020B0604020202020204" pitchFamily="34" charset="0"/>
                <a:cs typeface="Arial" panose="020B0604020202020204" pitchFamily="34" charset="0"/>
              </a:rPr>
              <a:t>Any missing or </a:t>
            </a:r>
            <a:r>
              <a:rPr lang="en-US" dirty="0" err="1" smtClean="0">
                <a:latin typeface="Arial" panose="020B0604020202020204" pitchFamily="34" charset="0"/>
                <a:cs typeface="Arial" panose="020B0604020202020204" pitchFamily="34" charset="0"/>
              </a:rPr>
              <a:t>unreconcilable</a:t>
            </a:r>
            <a:r>
              <a:rPr lang="en-US" dirty="0" smtClean="0">
                <a:latin typeface="Arial" panose="020B0604020202020204" pitchFamily="34" charset="0"/>
                <a:cs typeface="Arial" panose="020B0604020202020204" pitchFamily="34" charset="0"/>
              </a:rPr>
              <a:t> schedule could cause us to report the submission as inadequate</a:t>
            </a:r>
          </a:p>
          <a:p>
            <a:pPr>
              <a:lnSpc>
                <a:spcPct val="90000"/>
              </a:lnSpc>
              <a:spcBef>
                <a:spcPts val="1800"/>
              </a:spcBef>
            </a:pPr>
            <a:r>
              <a:rPr lang="en-US" dirty="0" smtClean="0">
                <a:latin typeface="Arial" panose="020B0604020202020204" pitchFamily="34" charset="0"/>
                <a:cs typeface="Arial" panose="020B0604020202020204" pitchFamily="34" charset="0"/>
              </a:rPr>
              <a:t>Recommend self-assessment</a:t>
            </a:r>
          </a:p>
          <a:p>
            <a:pPr marL="0" indent="0">
              <a:lnSpc>
                <a:spcPct val="90000"/>
              </a:lnSpc>
              <a:spcBef>
                <a:spcPts val="1800"/>
              </a:spcBef>
              <a:buNone/>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5</a:t>
            </a:fld>
            <a:endParaRPr lang="en-US" dirty="0"/>
          </a:p>
        </p:txBody>
      </p:sp>
      <p:graphicFrame>
        <p:nvGraphicFramePr>
          <p:cNvPr id="2" name="Object 1">
            <a:hlinkClick r:id="" action="ppaction://ole?verb=1"/>
          </p:cNvPr>
          <p:cNvGraphicFramePr>
            <a:graphicFrameLocks noChangeAspect="1"/>
          </p:cNvGraphicFramePr>
          <p:nvPr>
            <p:extLst>
              <p:ext uri="{D42A27DB-BD31-4B8C-83A1-F6EECF244321}">
                <p14:modId xmlns:p14="http://schemas.microsoft.com/office/powerpoint/2010/main" val="3872036434"/>
              </p:ext>
            </p:extLst>
          </p:nvPr>
        </p:nvGraphicFramePr>
        <p:xfrm>
          <a:off x="3758189" y="4902974"/>
          <a:ext cx="1395047" cy="1177071"/>
        </p:xfrm>
        <a:graphic>
          <a:graphicData uri="http://schemas.openxmlformats.org/presentationml/2006/ole">
            <mc:AlternateContent xmlns:mc="http://schemas.openxmlformats.org/markup-compatibility/2006">
              <mc:Choice xmlns:v="urn:schemas-microsoft-com:vml" Requires="v">
                <p:oleObj spid="_x0000_s1183"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3758189" y="4902974"/>
                        <a:ext cx="1395047" cy="1177071"/>
                      </a:xfrm>
                      <a:prstGeom prst="rect">
                        <a:avLst/>
                      </a:prstGeom>
                    </p:spPr>
                  </p:pic>
                </p:oleObj>
              </mc:Fallback>
            </mc:AlternateContent>
          </a:graphicData>
        </a:graphic>
      </p:graphicFrame>
    </p:spTree>
    <p:extLst>
      <p:ext uri="{BB962C8B-B14F-4D97-AF65-F5344CB8AC3E}">
        <p14:creationId xmlns:p14="http://schemas.microsoft.com/office/powerpoint/2010/main" val="1920896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Audit Requirements</a:t>
            </a:r>
            <a:endParaRPr lang="en-US"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577592"/>
            <a:ext cx="8229600" cy="4190162"/>
          </a:xfrm>
        </p:spPr>
        <p:txBody>
          <a:bodyPr/>
          <a:lstStyle/>
          <a:p>
            <a:pPr>
              <a:lnSpc>
                <a:spcPct val="90000"/>
              </a:lnSpc>
              <a:spcBef>
                <a:spcPts val="1800"/>
              </a:spcBef>
            </a:pPr>
            <a:r>
              <a:rPr lang="en-US" dirty="0" smtClean="0">
                <a:latin typeface="Arial" panose="020B0604020202020204" pitchFamily="34" charset="0"/>
                <a:cs typeface="Arial" panose="020B0604020202020204" pitchFamily="34" charset="0"/>
              </a:rPr>
              <a:t>FAR 31.201-2(d</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requires contractors to maintain records and supporting documentation to demonstrate </a:t>
            </a:r>
            <a:r>
              <a:rPr lang="en-US" dirty="0" err="1" smtClean="0">
                <a:latin typeface="Arial" panose="020B0604020202020204" pitchFamily="34" charset="0"/>
                <a:cs typeface="Arial" panose="020B0604020202020204" pitchFamily="34" charset="0"/>
              </a:rPr>
              <a:t>allowability</a:t>
            </a:r>
            <a:r>
              <a:rPr lang="en-US" dirty="0" smtClean="0">
                <a:latin typeface="Arial" panose="020B0604020202020204" pitchFamily="34" charset="0"/>
                <a:cs typeface="Arial" panose="020B0604020202020204" pitchFamily="34" charset="0"/>
              </a:rPr>
              <a:t> and </a:t>
            </a:r>
            <a:r>
              <a:rPr lang="en-US" dirty="0" err="1" smtClean="0">
                <a:latin typeface="Arial" panose="020B0604020202020204" pitchFamily="34" charset="0"/>
                <a:cs typeface="Arial" panose="020B0604020202020204" pitchFamily="34" charset="0"/>
              </a:rPr>
              <a:t>allocability</a:t>
            </a:r>
            <a:r>
              <a:rPr lang="en-US" dirty="0" smtClean="0">
                <a:latin typeface="Arial" panose="020B0604020202020204" pitchFamily="34" charset="0"/>
                <a:cs typeface="Arial" panose="020B0604020202020204" pitchFamily="34" charset="0"/>
              </a:rPr>
              <a:t> of costs</a:t>
            </a:r>
          </a:p>
          <a:p>
            <a:pPr>
              <a:lnSpc>
                <a:spcPct val="90000"/>
              </a:lnSpc>
              <a:spcBef>
                <a:spcPts val="2400"/>
              </a:spcBef>
            </a:pPr>
            <a:r>
              <a:rPr lang="en-US" dirty="0" smtClean="0">
                <a:latin typeface="Arial" panose="020B0604020202020204" pitchFamily="34" charset="0"/>
                <a:cs typeface="Arial" panose="020B0604020202020204" pitchFamily="34" charset="0"/>
              </a:rPr>
              <a:t>FAR 31.205 also requires specific documentation to demonstrate the </a:t>
            </a:r>
            <a:r>
              <a:rPr lang="en-US" dirty="0" err="1" smtClean="0">
                <a:latin typeface="Arial" panose="020B0604020202020204" pitchFamily="34" charset="0"/>
                <a:cs typeface="Arial" panose="020B0604020202020204" pitchFamily="34" charset="0"/>
              </a:rPr>
              <a:t>allowability</a:t>
            </a:r>
            <a:r>
              <a:rPr lang="en-US" dirty="0" smtClean="0">
                <a:latin typeface="Arial" panose="020B0604020202020204" pitchFamily="34" charset="0"/>
                <a:cs typeface="Arial" panose="020B0604020202020204" pitchFamily="34" charset="0"/>
              </a:rPr>
              <a:t> of certain cost elements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6</a:t>
            </a:fld>
            <a:endParaRPr lang="en-US" dirty="0"/>
          </a:p>
        </p:txBody>
      </p:sp>
    </p:spTree>
    <p:extLst>
      <p:ext uri="{BB962C8B-B14F-4D97-AF65-F5344CB8AC3E}">
        <p14:creationId xmlns:p14="http://schemas.microsoft.com/office/powerpoint/2010/main" val="1786310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76813"/>
            <a:ext cx="8229600" cy="1143000"/>
          </a:xfrm>
        </p:spPr>
        <p:txBody>
          <a:bodyPr>
            <a:noAutofit/>
          </a:bodyPr>
          <a:lstStyle/>
          <a:p>
            <a:r>
              <a:rPr lang="en-US" sz="3600" b="1" dirty="0" smtClean="0">
                <a:latin typeface="Arial" panose="020B0604020202020204" pitchFamily="34" charset="0"/>
                <a:cs typeface="Arial" panose="020B0604020202020204" pitchFamily="34" charset="0"/>
              </a:rPr>
              <a:t>Examples of Specific Documentation Under FAR 31.205</a:t>
            </a:r>
            <a:endParaRPr lang="en-US" sz="36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241160" y="1686938"/>
            <a:ext cx="8521002" cy="4512896"/>
          </a:xfrm>
        </p:spPr>
        <p:txBody>
          <a:bodyPr>
            <a:normAutofit fontScale="92500" lnSpcReduction="20000"/>
          </a:bodyPr>
          <a:lstStyle/>
          <a:p>
            <a:pPr marL="0" indent="0">
              <a:buNone/>
            </a:pPr>
            <a:r>
              <a:rPr lang="en-US" sz="3000" dirty="0">
                <a:latin typeface="Arial" panose="020B0604020202020204" pitchFamily="34" charset="0"/>
                <a:cs typeface="Arial" panose="020B0604020202020204" pitchFamily="34" charset="0"/>
              </a:rPr>
              <a:t>FAR 31.205-33, Professional and Consultant Service Costs, requires the following </a:t>
            </a:r>
            <a:r>
              <a:rPr lang="en-US" sz="3000" dirty="0" smtClean="0">
                <a:latin typeface="Arial" panose="020B0604020202020204" pitchFamily="34" charset="0"/>
                <a:cs typeface="Arial" panose="020B0604020202020204" pitchFamily="34" charset="0"/>
              </a:rPr>
              <a:t>evidential matter:</a:t>
            </a:r>
          </a:p>
          <a:p>
            <a:pPr marL="512763" lvl="1" indent="-341313">
              <a:spcBef>
                <a:spcPts val="1200"/>
              </a:spcBef>
            </a:pPr>
            <a:r>
              <a:rPr lang="en-US" sz="2600" dirty="0" smtClean="0">
                <a:latin typeface="Arial" panose="020B0604020202020204" pitchFamily="34" charset="0"/>
                <a:cs typeface="Arial" panose="020B0604020202020204" pitchFamily="34" charset="0"/>
              </a:rPr>
              <a:t>Details </a:t>
            </a:r>
            <a:r>
              <a:rPr lang="en-US" sz="2600" dirty="0">
                <a:latin typeface="Arial" panose="020B0604020202020204" pitchFamily="34" charset="0"/>
                <a:cs typeface="Arial" panose="020B0604020202020204" pitchFamily="34" charset="0"/>
              </a:rPr>
              <a:t>of all agreements (e.g., work requirements, rate of compensation, and nature and amount of other expenses, if any) with the individuals or organizations providing the services and details of actual services performed</a:t>
            </a:r>
            <a:r>
              <a:rPr lang="en-US" sz="2600" dirty="0" smtClean="0">
                <a:latin typeface="Arial" panose="020B0604020202020204" pitchFamily="34" charset="0"/>
                <a:cs typeface="Arial" panose="020B0604020202020204" pitchFamily="34" charset="0"/>
              </a:rPr>
              <a:t>;</a:t>
            </a:r>
          </a:p>
          <a:p>
            <a:pPr marL="512763" lvl="1" indent="-341313">
              <a:spcBef>
                <a:spcPts val="1200"/>
              </a:spcBef>
            </a:pPr>
            <a:r>
              <a:rPr lang="en-US" sz="2600" dirty="0">
                <a:latin typeface="Arial" panose="020B0604020202020204" pitchFamily="34" charset="0"/>
                <a:cs typeface="Arial" panose="020B0604020202020204" pitchFamily="34" charset="0"/>
              </a:rPr>
              <a:t>Invoices or billings submitted by consultants, including sufficient detail as to the time expended and nature of the actual services provided; </a:t>
            </a:r>
            <a:r>
              <a:rPr lang="en-US" sz="2600" dirty="0" smtClean="0">
                <a:latin typeface="Arial" panose="020B0604020202020204" pitchFamily="34" charset="0"/>
                <a:cs typeface="Arial" panose="020B0604020202020204" pitchFamily="34" charset="0"/>
              </a:rPr>
              <a:t>and</a:t>
            </a:r>
          </a:p>
          <a:p>
            <a:pPr marL="512763" lvl="1" indent="-341313">
              <a:spcBef>
                <a:spcPts val="1200"/>
              </a:spcBef>
            </a:pPr>
            <a:r>
              <a:rPr lang="en-US" sz="2600" dirty="0">
                <a:latin typeface="Arial" panose="020B0604020202020204" pitchFamily="34" charset="0"/>
                <a:cs typeface="Arial" panose="020B0604020202020204" pitchFamily="34" charset="0"/>
              </a:rPr>
              <a:t>Consultants’ work products and related documents, such as trip reports indicating persons visited and subjects discussed, minutes of meetings, and collateral memoranda and </a:t>
            </a:r>
            <a:r>
              <a:rPr lang="en-US" sz="2600" dirty="0" smtClean="0">
                <a:latin typeface="Arial" panose="020B0604020202020204" pitchFamily="34" charset="0"/>
                <a:cs typeface="Arial" panose="020B0604020202020204" pitchFamily="34" charset="0"/>
              </a:rPr>
              <a:t>reports.</a:t>
            </a:r>
            <a:endParaRPr lang="en-US" sz="2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7</a:t>
            </a:fld>
            <a:endParaRPr lang="en-US" dirty="0"/>
          </a:p>
        </p:txBody>
      </p:sp>
    </p:spTree>
    <p:extLst>
      <p:ext uri="{BB962C8B-B14F-4D97-AF65-F5344CB8AC3E}">
        <p14:creationId xmlns:p14="http://schemas.microsoft.com/office/powerpoint/2010/main" val="3312829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76813"/>
            <a:ext cx="8229600" cy="1143000"/>
          </a:xfrm>
        </p:spPr>
        <p:txBody>
          <a:bodyPr>
            <a:noAutofit/>
          </a:bodyPr>
          <a:lstStyle/>
          <a:p>
            <a:r>
              <a:rPr lang="en-US" sz="3600" b="1" dirty="0" smtClean="0">
                <a:latin typeface="Arial" panose="020B0604020202020204" pitchFamily="34" charset="0"/>
                <a:cs typeface="Arial" panose="020B0604020202020204" pitchFamily="34" charset="0"/>
              </a:rPr>
              <a:t>Examples of Specific Documentation Under FAR 31.205</a:t>
            </a:r>
            <a:endParaRPr lang="en-US" sz="36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321547" y="1686938"/>
            <a:ext cx="8521002" cy="4512896"/>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FAR </a:t>
            </a:r>
            <a:r>
              <a:rPr lang="en-US" dirty="0" smtClean="0">
                <a:latin typeface="Arial" panose="020B0604020202020204" pitchFamily="34" charset="0"/>
                <a:cs typeface="Arial" panose="020B0604020202020204" pitchFamily="34" charset="0"/>
              </a:rPr>
              <a:t>31.205-46, Travel </a:t>
            </a:r>
            <a:r>
              <a:rPr lang="en-US" dirty="0">
                <a:latin typeface="Arial" panose="020B0604020202020204" pitchFamily="34" charset="0"/>
                <a:cs typeface="Arial" panose="020B0604020202020204" pitchFamily="34" charset="0"/>
              </a:rPr>
              <a:t>Costs, </a:t>
            </a:r>
            <a:r>
              <a:rPr lang="en-US" dirty="0" smtClean="0">
                <a:latin typeface="Arial" panose="020B0604020202020204" pitchFamily="34" charset="0"/>
                <a:cs typeface="Arial" panose="020B0604020202020204" pitchFamily="34" charset="0"/>
              </a:rPr>
              <a:t>indicates costs shall be allowable only if the following information is documented:</a:t>
            </a:r>
          </a:p>
          <a:p>
            <a:pPr marL="573088" lvl="1" indent="-346075">
              <a:spcBef>
                <a:spcPts val="1800"/>
              </a:spcBef>
            </a:pPr>
            <a:r>
              <a:rPr lang="en-US" sz="3200" dirty="0" smtClean="0">
                <a:latin typeface="Arial" panose="020B0604020202020204" pitchFamily="34" charset="0"/>
                <a:cs typeface="Arial" panose="020B0604020202020204" pitchFamily="34" charset="0"/>
              </a:rPr>
              <a:t>Date and place (city, town or other similar designation) of the expenses;</a:t>
            </a:r>
          </a:p>
          <a:p>
            <a:pPr marL="573088" lvl="1" indent="-346075">
              <a:spcBef>
                <a:spcPts val="1800"/>
              </a:spcBef>
            </a:pPr>
            <a:r>
              <a:rPr lang="en-US" sz="3200" dirty="0" smtClean="0">
                <a:latin typeface="Arial" panose="020B0604020202020204" pitchFamily="34" charset="0"/>
                <a:cs typeface="Arial" panose="020B0604020202020204" pitchFamily="34" charset="0"/>
              </a:rPr>
              <a:t>Purpose of the trip; and</a:t>
            </a:r>
          </a:p>
          <a:p>
            <a:pPr marL="573088" lvl="1" indent="-346075">
              <a:spcBef>
                <a:spcPts val="1800"/>
              </a:spcBef>
            </a:pPr>
            <a:r>
              <a:rPr lang="en-US" sz="3200" dirty="0" smtClean="0">
                <a:latin typeface="Arial" panose="020B0604020202020204" pitchFamily="34" charset="0"/>
                <a:cs typeface="Arial" panose="020B0604020202020204" pitchFamily="34" charset="0"/>
              </a:rPr>
              <a:t>Name of person on trip and that person’s title or relationship to the contractor.</a:t>
            </a:r>
            <a:endParaRPr lang="en-US"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8</a:t>
            </a:fld>
            <a:endParaRPr lang="en-US" dirty="0"/>
          </a:p>
        </p:txBody>
      </p:sp>
    </p:spTree>
    <p:extLst>
      <p:ext uri="{BB962C8B-B14F-4D97-AF65-F5344CB8AC3E}">
        <p14:creationId xmlns:p14="http://schemas.microsoft.com/office/powerpoint/2010/main" val="282895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63551"/>
            <a:ext cx="8229600" cy="1143000"/>
          </a:xfrm>
        </p:spPr>
        <p:txBody>
          <a:bodyPr>
            <a:normAutofit fontScale="90000"/>
          </a:bodyPr>
          <a:lstStyle/>
          <a:p>
            <a:r>
              <a:rPr lang="en-US" b="1" dirty="0" smtClean="0">
                <a:latin typeface="Arial" panose="020B0604020202020204" pitchFamily="34" charset="0"/>
                <a:cs typeface="Arial" panose="020B0604020202020204" pitchFamily="34" charset="0"/>
              </a:rPr>
              <a:t>Incurred Cost Electronically (ICE) Model</a:t>
            </a:r>
            <a:endParaRPr lang="en-US"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2129065"/>
            <a:ext cx="8229600" cy="4060719"/>
          </a:xfrm>
        </p:spPr>
        <p:txBody>
          <a:bodyPr>
            <a:normAutofit lnSpcReduction="10000"/>
          </a:bodyPr>
          <a:lstStyle/>
          <a:p>
            <a:pPr marL="0" indent="0">
              <a:lnSpc>
                <a:spcPct val="90000"/>
              </a:lnSpc>
              <a:spcBef>
                <a:spcPts val="1800"/>
              </a:spcBef>
              <a:buNone/>
            </a:pPr>
            <a:r>
              <a:rPr lang="en-US" b="1" dirty="0" smtClean="0">
                <a:latin typeface="Arial" panose="020B0604020202020204" pitchFamily="34" charset="0"/>
                <a:cs typeface="Arial" panose="020B0604020202020204" pitchFamily="34" charset="0"/>
              </a:rPr>
              <a:t>ICE</a:t>
            </a:r>
            <a:r>
              <a:rPr lang="en-US" dirty="0" smtClean="0">
                <a:latin typeface="Arial" panose="020B0604020202020204" pitchFamily="34" charset="0"/>
                <a:cs typeface="Arial" panose="020B0604020202020204" pitchFamily="34" charset="0"/>
              </a:rPr>
              <a:t> is an EXCEL spreadsheet that provides contractors with a standard user-friendly electronic package to assist in preparing timely and adequate incurred cost submissions.</a:t>
            </a:r>
          </a:p>
          <a:p>
            <a:pPr marL="0" indent="0">
              <a:lnSpc>
                <a:spcPct val="90000"/>
              </a:lnSpc>
              <a:spcBef>
                <a:spcPts val="2400"/>
              </a:spcBef>
              <a:buNone/>
            </a:pPr>
            <a:r>
              <a:rPr lang="en-US" dirty="0" smtClean="0">
                <a:latin typeface="Arial" panose="020B0604020202020204" pitchFamily="34" charset="0"/>
                <a:cs typeface="Arial" panose="020B0604020202020204" pitchFamily="34" charset="0"/>
              </a:rPr>
              <a:t>It should result in less time being spent in:</a:t>
            </a:r>
          </a:p>
          <a:p>
            <a:pPr marL="801688" lvl="1" indent="-344488">
              <a:lnSpc>
                <a:spcPct val="90000"/>
              </a:lnSpc>
              <a:spcBef>
                <a:spcPts val="1800"/>
              </a:spcBef>
            </a:pPr>
            <a:r>
              <a:rPr lang="en-US" dirty="0" smtClean="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Submission preparation</a:t>
            </a:r>
            <a:endParaRPr lang="en-US" dirty="0" smtClean="0">
              <a:latin typeface="Arial" panose="020B0604020202020204" pitchFamily="34" charset="0"/>
              <a:cs typeface="Arial" panose="020B0604020202020204" pitchFamily="34" charset="0"/>
            </a:endParaRPr>
          </a:p>
          <a:p>
            <a:pPr marL="801688" lvl="1" indent="-344488">
              <a:lnSpc>
                <a:spcPct val="90000"/>
              </a:lnSpc>
              <a:spcBef>
                <a:spcPts val="1200"/>
              </a:spcBef>
            </a:pPr>
            <a:r>
              <a:rPr lang="en-US" dirty="0" smtClean="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Supporting the audit</a:t>
            </a:r>
            <a:endParaRPr lang="en-US" sz="1400" dirty="0" smtClean="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9</a:t>
            </a:fld>
            <a:endParaRPr lang="en-US" dirty="0"/>
          </a:p>
        </p:txBody>
      </p:sp>
    </p:spTree>
    <p:extLst>
      <p:ext uri="{BB962C8B-B14F-4D97-AF65-F5344CB8AC3E}">
        <p14:creationId xmlns:p14="http://schemas.microsoft.com/office/powerpoint/2010/main" val="1478856487"/>
      </p:ext>
    </p:extLst>
  </p:cSld>
  <p:clrMapOvr>
    <a:masterClrMapping/>
  </p:clrMapOvr>
</p:sld>
</file>

<file path=ppt/theme/theme1.xml><?xml version="1.0" encoding="utf-8"?>
<a:theme xmlns:a="http://schemas.openxmlformats.org/drawingml/2006/main" name="DCAA2017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DCAA2017 2</Template>
  <TotalTime>1258</TotalTime>
  <Words>1847</Words>
  <Application>Microsoft Office PowerPoint</Application>
  <PresentationFormat>On-screen Show (4:3)</PresentationFormat>
  <Paragraphs>232</Paragraphs>
  <Slides>43</Slides>
  <Notes>43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9" baseType="lpstr">
      <vt:lpstr>ＭＳ Ｐゴシック</vt:lpstr>
      <vt:lpstr>Arial</vt:lpstr>
      <vt:lpstr>Calibri</vt:lpstr>
      <vt:lpstr>Times New Roman</vt:lpstr>
      <vt:lpstr>DCAA2017 2</vt:lpstr>
      <vt:lpstr>Document</vt:lpstr>
      <vt:lpstr>Incurred Cost Submissions</vt:lpstr>
      <vt:lpstr>Incurred Cost Submissions</vt:lpstr>
      <vt:lpstr>Due Dates of Submissions</vt:lpstr>
      <vt:lpstr>Delinquent Submissions</vt:lpstr>
      <vt:lpstr>Incurred Cost Adequacy Review</vt:lpstr>
      <vt:lpstr>Audit Requirements</vt:lpstr>
      <vt:lpstr>Examples of Specific Documentation Under FAR 31.205</vt:lpstr>
      <vt:lpstr>Examples of Specific Documentation Under FAR 31.205</vt:lpstr>
      <vt:lpstr>Incurred Cost Electronically (ICE) Model</vt:lpstr>
      <vt:lpstr>ICE Benefits</vt:lpstr>
      <vt:lpstr>Required Submission Schedules FAR 52.216-7(d)(2)(iii) (referenced to ICE model)</vt:lpstr>
      <vt:lpstr>Schedule A Summary of Indirect Expense Rates</vt:lpstr>
      <vt:lpstr>Schedules B, C, D – Indirect Cost Pools</vt:lpstr>
      <vt:lpstr>Schedule E – Claimed Allocation Bases</vt:lpstr>
      <vt:lpstr>Schedule F – Facilities Cost of Money</vt:lpstr>
      <vt:lpstr>Schedule G Booked and Claimed Direct Costs</vt:lpstr>
      <vt:lpstr>Schedule H - Direct Costs by Contract at Claimed Rates</vt:lpstr>
      <vt:lpstr>Schedule H-1 Government Participation</vt:lpstr>
      <vt:lpstr>Schedule I – Cumulative Direct &amp; Indirect Costs Claimed &amp; Billed</vt:lpstr>
      <vt:lpstr>Schedule J – Subcontract Information</vt:lpstr>
      <vt:lpstr>Schedule K - Hours and Amounts on Time &amp; Material (T&amp;M) Contracts</vt:lpstr>
      <vt:lpstr>Schedule L – Payroll Reconciliation</vt:lpstr>
      <vt:lpstr>Schedule M Accounting/Organization Changes, etc.</vt:lpstr>
      <vt:lpstr>Schedule N – Certificate of Indirect Costs</vt:lpstr>
      <vt:lpstr>Schedule O – Contract Closing Info</vt:lpstr>
      <vt:lpstr>PowerPoint Presentation</vt:lpstr>
      <vt:lpstr>ICE Model</vt:lpstr>
      <vt:lpstr>Other Schedules Provided by ICE</vt:lpstr>
      <vt:lpstr>Contractor Submission Portal</vt:lpstr>
      <vt:lpstr>Contractor Submission Portal</vt:lpstr>
      <vt:lpstr>Contractor Submission Portal Benefits</vt:lpstr>
      <vt:lpstr>Getting Started</vt:lpstr>
      <vt:lpstr>Incurred Cost Proposal Submission</vt:lpstr>
      <vt:lpstr>How does the new system keep your data secure?</vt:lpstr>
      <vt:lpstr>Additional Information on CSP</vt:lpstr>
      <vt:lpstr>Penalties (FAR 42.709)</vt:lpstr>
      <vt:lpstr>Common Deficiencies</vt:lpstr>
      <vt:lpstr>Frequently Asked Questions</vt:lpstr>
      <vt:lpstr>Frequently Asked Questions</vt:lpstr>
      <vt:lpstr>Frequently Asked Questions</vt:lpstr>
      <vt:lpstr>Frequently Asked Questions</vt:lpstr>
      <vt:lpstr>Frequently Asked Questions</vt:lpstr>
      <vt:lpstr>Questions/Comments</vt:lpstr>
    </vt:vector>
  </TitlesOfParts>
  <Company>Defense Contract Audit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 Kobus</dc:creator>
  <cp:lastModifiedBy>Mercado, Luis, Mr, DCAA</cp:lastModifiedBy>
  <cp:revision>165</cp:revision>
  <cp:lastPrinted>2015-01-16T19:13:46Z</cp:lastPrinted>
  <dcterms:created xsi:type="dcterms:W3CDTF">2014-06-19T11:41:38Z</dcterms:created>
  <dcterms:modified xsi:type="dcterms:W3CDTF">2022-10-11T13:01:15Z</dcterms:modified>
</cp:coreProperties>
</file>