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0"/>
  </p:notesMasterIdLst>
  <p:sldIdLst>
    <p:sldId id="260" r:id="rId2"/>
    <p:sldId id="262" r:id="rId3"/>
    <p:sldId id="263" r:id="rId4"/>
    <p:sldId id="264" r:id="rId5"/>
    <p:sldId id="265" r:id="rId6"/>
    <p:sldId id="266" r:id="rId7"/>
    <p:sldId id="267" r:id="rId8"/>
    <p:sldId id="296" r:id="rId9"/>
    <p:sldId id="269" r:id="rId10"/>
    <p:sldId id="270" r:id="rId11"/>
    <p:sldId id="271" r:id="rId12"/>
    <p:sldId id="272" r:id="rId13"/>
    <p:sldId id="273" r:id="rId14"/>
    <p:sldId id="274" r:id="rId15"/>
    <p:sldId id="300" r:id="rId16"/>
    <p:sldId id="275" r:id="rId17"/>
    <p:sldId id="276" r:id="rId18"/>
    <p:sldId id="277" r:id="rId19"/>
    <p:sldId id="278" r:id="rId20"/>
    <p:sldId id="279" r:id="rId21"/>
    <p:sldId id="298"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7" r:id="rId36"/>
    <p:sldId id="294" r:id="rId37"/>
    <p:sldId id="295" r:id="rId38"/>
    <p:sldId id="299" r:id="rId3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75375" autoAdjust="0"/>
  </p:normalViewPr>
  <p:slideViewPr>
    <p:cSldViewPr snapToGrid="0" snapToObjects="1">
      <p:cViewPr varScale="1">
        <p:scale>
          <a:sx n="54" d="100"/>
          <a:sy n="54" d="100"/>
        </p:scale>
        <p:origin x="1860"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367442-1B2B-4C42-9BB2-A6B32860B04A}" type="datetimeFigureOut">
              <a:rPr lang="en-US" smtClean="0"/>
              <a:pPr/>
              <a:t>10/11/2022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7BE7BF-2AE0-4AA2-9355-2502AB98E4B4}" type="slidenum">
              <a:rPr lang="en-US" smtClean="0"/>
              <a:pPr/>
              <a:t>‹#›</a:t>
            </a:fld>
            <a:endParaRPr lang="en-US" dirty="0"/>
          </a:p>
        </p:txBody>
      </p:sp>
    </p:spTree>
    <p:extLst>
      <p:ext uri="{BB962C8B-B14F-4D97-AF65-F5344CB8AC3E}">
        <p14:creationId xmlns:p14="http://schemas.microsoft.com/office/powerpoint/2010/main" val="3756708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1AC422-CCD5-443F-B3A2-1E2714316567}" type="slidenum">
              <a:rPr lang="en-US" altLang="en-US" smtClean="0">
                <a:latin typeface="Arial" charset="0"/>
                <a:ea typeface="ＭＳ Ｐゴシック" pitchFamily="34" charset="-128"/>
              </a:rPr>
              <a:pPr eaLnBrk="1" hangingPunct="1">
                <a:spcBef>
                  <a:spcPct val="0"/>
                </a:spcBef>
              </a:pPr>
              <a:t>1</a:t>
            </a:fld>
            <a:endParaRPr lang="en-US" altLang="en-US" dirty="0" smtClean="0">
              <a:latin typeface="Arial"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78959CC-B02B-4376-A0A8-3CE1095550F4}" type="slidenum">
              <a:rPr lang="en-US" altLang="en-US" smtClean="0">
                <a:latin typeface="Arial" charset="0"/>
                <a:ea typeface="ＭＳ Ｐゴシック" pitchFamily="34" charset="-128"/>
              </a:rPr>
              <a:pPr eaLnBrk="1" hangingPunct="1">
                <a:spcBef>
                  <a:spcPct val="0"/>
                </a:spcBef>
              </a:pPr>
              <a:t>10</a:t>
            </a:fld>
            <a:endParaRPr lang="en-US" altLang="en-US" dirty="0" smtClean="0">
              <a:latin typeface="Arial"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C32070-A3AB-44BF-8822-1E067A860DA0}" type="slidenum">
              <a:rPr lang="en-US" altLang="en-US" smtClean="0">
                <a:latin typeface="Arial" charset="0"/>
                <a:ea typeface="ＭＳ Ｐゴシック" pitchFamily="34" charset="-128"/>
              </a:rPr>
              <a:pPr eaLnBrk="1" hangingPunct="1">
                <a:spcBef>
                  <a:spcPct val="0"/>
                </a:spcBef>
              </a:pPr>
              <a:t>11</a:t>
            </a:fld>
            <a:endParaRPr lang="en-US" altLang="en-US" dirty="0" smtClean="0">
              <a:latin typeface="Arial"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D2BE396-1558-4BCB-9F21-3CCA1387A9AA}" type="slidenum">
              <a:rPr lang="en-US" altLang="en-US" smtClean="0">
                <a:latin typeface="Arial" charset="0"/>
                <a:ea typeface="ＭＳ Ｐゴシック" pitchFamily="34" charset="-128"/>
              </a:rPr>
              <a:pPr eaLnBrk="1" hangingPunct="1">
                <a:spcBef>
                  <a:spcPct val="0"/>
                </a:spcBef>
              </a:pPr>
              <a:t>12</a:t>
            </a:fld>
            <a:endParaRPr lang="en-US" altLang="en-US" dirty="0" smtClean="0">
              <a:latin typeface="Arial"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67F41CD-BB5C-41F1-8169-FBC1C96EE1B2}" type="slidenum">
              <a:rPr lang="en-US" altLang="en-US" smtClean="0">
                <a:latin typeface="Arial" charset="0"/>
                <a:ea typeface="ＭＳ Ｐゴシック" pitchFamily="34" charset="-128"/>
              </a:rPr>
              <a:pPr eaLnBrk="1" hangingPunct="1">
                <a:spcBef>
                  <a:spcPct val="0"/>
                </a:spcBef>
              </a:pPr>
              <a:t>13</a:t>
            </a:fld>
            <a:endParaRPr lang="en-US" altLang="en-US" dirty="0" smtClean="0">
              <a:latin typeface="Arial"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CC12A6-7ADD-4A92-839E-1ED611677C4F}" type="slidenum">
              <a:rPr lang="en-US" altLang="en-US" smtClean="0">
                <a:latin typeface="Arial" charset="0"/>
                <a:ea typeface="ＭＳ Ｐゴシック" pitchFamily="34" charset="-128"/>
              </a:rPr>
              <a:pPr eaLnBrk="1" hangingPunct="1">
                <a:spcBef>
                  <a:spcPct val="0"/>
                </a:spcBef>
              </a:pPr>
              <a:t>14</a:t>
            </a:fld>
            <a:endParaRPr lang="en-US" altLang="en-US" dirty="0" smtClean="0">
              <a:latin typeface="Arial"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lvl="1" indent="0">
              <a:spcBef>
                <a:spcPts val="1800"/>
              </a:spcBef>
              <a:buNone/>
            </a:pPr>
            <a:endParaRPr lang="en-US" sz="2300" dirty="0">
              <a:latin typeface="Arial" panose="020B0604020202020204" pitchFamily="34" charset="0"/>
              <a:ea typeface="ＭＳ Ｐゴシック" pitchFamily="34" charset="-128"/>
              <a:cs typeface="Arial" panose="020B0604020202020204" pitchFamily="34" charset="0"/>
            </a:endParaRP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B68C68C-44EB-4D70-9B50-0B2FE8BF667C}" type="slidenum">
              <a:rPr lang="en-US" altLang="en-US" smtClean="0">
                <a:latin typeface="Arial" charset="0"/>
                <a:ea typeface="ＭＳ Ｐゴシック" pitchFamily="34" charset="-128"/>
              </a:rPr>
              <a:pPr eaLnBrk="1" hangingPunct="1">
                <a:spcBef>
                  <a:spcPct val="0"/>
                </a:spcBef>
              </a:pPr>
              <a:t>15</a:t>
            </a:fld>
            <a:endParaRPr lang="en-US" altLang="en-US" dirty="0" smtClean="0">
              <a:latin typeface="Arial" charset="0"/>
              <a:ea typeface="ＭＳ Ｐゴシック" pitchFamily="34" charset="-128"/>
            </a:endParaRPr>
          </a:p>
        </p:txBody>
      </p:sp>
    </p:spTree>
    <p:extLst>
      <p:ext uri="{BB962C8B-B14F-4D97-AF65-F5344CB8AC3E}">
        <p14:creationId xmlns:p14="http://schemas.microsoft.com/office/powerpoint/2010/main" val="2981575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B68C68C-44EB-4D70-9B50-0B2FE8BF667C}" type="slidenum">
              <a:rPr lang="en-US" altLang="en-US" smtClean="0">
                <a:latin typeface="Arial" charset="0"/>
                <a:ea typeface="ＭＳ Ｐゴシック" pitchFamily="34" charset="-128"/>
              </a:rPr>
              <a:pPr eaLnBrk="1" hangingPunct="1">
                <a:spcBef>
                  <a:spcPct val="0"/>
                </a:spcBef>
              </a:pPr>
              <a:t>16</a:t>
            </a:fld>
            <a:endParaRPr lang="en-US" altLang="en-US" dirty="0" smtClean="0">
              <a:latin typeface="Arial"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C14564E-B3E2-47B3-B501-D763AF4392A9}" type="slidenum">
              <a:rPr lang="en-US" altLang="en-US" smtClean="0">
                <a:latin typeface="Arial" charset="0"/>
                <a:ea typeface="ＭＳ Ｐゴシック" pitchFamily="34" charset="-128"/>
              </a:rPr>
              <a:pPr eaLnBrk="1" hangingPunct="1">
                <a:spcBef>
                  <a:spcPct val="0"/>
                </a:spcBef>
              </a:pPr>
              <a:t>17</a:t>
            </a:fld>
            <a:endParaRPr lang="en-US" altLang="en-US" dirty="0" smtClean="0">
              <a:latin typeface="Arial"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baseline="0" dirty="0" smtClean="0">
              <a:latin typeface="Arial" panose="020B0604020202020204" pitchFamily="34" charset="0"/>
              <a:cs typeface="Arial" panose="020B0604020202020204" pitchFamily="34" charset="0"/>
            </a:endParaRP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664DF2A-3A22-454F-A389-59593169CBE1}" type="slidenum">
              <a:rPr lang="en-US" altLang="en-US" smtClean="0">
                <a:latin typeface="Arial" charset="0"/>
                <a:ea typeface="ＭＳ Ｐゴシック" pitchFamily="34" charset="-128"/>
              </a:rPr>
              <a:pPr eaLnBrk="1" hangingPunct="1">
                <a:spcBef>
                  <a:spcPct val="0"/>
                </a:spcBef>
              </a:pPr>
              <a:t>18</a:t>
            </a:fld>
            <a:endParaRPr lang="en-US" altLang="en-US" dirty="0" smtClean="0">
              <a:latin typeface="Arial"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AA0F876-DBF2-47D8-A355-9209C4FD4CAA}" type="slidenum">
              <a:rPr lang="en-US" altLang="en-US" smtClean="0">
                <a:latin typeface="Arial" charset="0"/>
                <a:ea typeface="ＭＳ Ｐゴシック" pitchFamily="34" charset="-128"/>
              </a:rPr>
              <a:pPr eaLnBrk="1" hangingPunct="1">
                <a:spcBef>
                  <a:spcPct val="0"/>
                </a:spcBef>
              </a:pPr>
              <a:t>19</a:t>
            </a:fld>
            <a:endParaRPr lang="en-US" altLang="en-US" dirty="0" smtClean="0">
              <a:latin typeface="Arial"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2D0A73F-88FB-4936-9F4F-FF87119BC9AF}" type="slidenum">
              <a:rPr lang="en-US" altLang="en-US" smtClean="0">
                <a:latin typeface="Arial" charset="0"/>
                <a:ea typeface="ＭＳ Ｐゴシック" pitchFamily="34" charset="-128"/>
              </a:rPr>
              <a:pPr eaLnBrk="1" hangingPunct="1">
                <a:spcBef>
                  <a:spcPct val="0"/>
                </a:spcBef>
              </a:pPr>
              <a:t>2</a:t>
            </a:fld>
            <a:endParaRPr lang="en-US" altLang="en-US" dirty="0" smtClean="0">
              <a:latin typeface="Arial"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7112DA3-693C-4A87-A968-B408F2F46E09}" type="slidenum">
              <a:rPr lang="en-US" altLang="en-US" smtClean="0">
                <a:latin typeface="Arial" charset="0"/>
                <a:ea typeface="ＭＳ Ｐゴシック" pitchFamily="34" charset="-128"/>
              </a:rPr>
              <a:pPr eaLnBrk="1" hangingPunct="1">
                <a:spcBef>
                  <a:spcPct val="0"/>
                </a:spcBef>
              </a:pPr>
              <a:t>20</a:t>
            </a:fld>
            <a:endParaRPr lang="en-US" altLang="en-US" dirty="0" smtClean="0">
              <a:latin typeface="Arial"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400" dirty="0" smtClean="0">
                <a:latin typeface="Arial" panose="020B0604020202020204" pitchFamily="34" charset="0"/>
                <a:cs typeface="Arial" panose="020B0604020202020204" pitchFamily="34" charset="0"/>
              </a:rPr>
              <a:t>.</a:t>
            </a:r>
            <a:endParaRPr lang="en-US" altLang="en-US" sz="1400" dirty="0" smtClean="0">
              <a:latin typeface="Arial" panose="020B0604020202020204" pitchFamily="34" charset="0"/>
              <a:cs typeface="Arial" panose="020B0604020202020204" pitchFamily="34" charset="0"/>
            </a:endParaRP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7A08601-1113-4D21-8917-2C2D5B6856F8}" type="slidenum">
              <a:rPr lang="en-US" altLang="en-US" smtClean="0">
                <a:latin typeface="Arial" charset="0"/>
                <a:ea typeface="ＭＳ Ｐゴシック" pitchFamily="34" charset="-128"/>
              </a:rPr>
              <a:pPr eaLnBrk="1" hangingPunct="1">
                <a:spcBef>
                  <a:spcPct val="0"/>
                </a:spcBef>
              </a:pPr>
              <a:t>21</a:t>
            </a:fld>
            <a:endParaRPr lang="en-US" altLang="en-US" dirty="0" smtClean="0">
              <a:latin typeface="Arial"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ACACB68-764A-4D0A-9664-1C90BF75C374}" type="slidenum">
              <a:rPr lang="en-US" altLang="en-US" smtClean="0">
                <a:latin typeface="Arial" charset="0"/>
                <a:ea typeface="ＭＳ Ｐゴシック" pitchFamily="34" charset="-128"/>
              </a:rPr>
              <a:pPr eaLnBrk="1" hangingPunct="1">
                <a:spcBef>
                  <a:spcPct val="0"/>
                </a:spcBef>
              </a:pPr>
              <a:t>22</a:t>
            </a:fld>
            <a:endParaRPr lang="en-US" altLang="en-US" dirty="0" smtClean="0">
              <a:latin typeface="Arial"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6A3D97-DB56-45C2-8487-69A206602680}" type="slidenum">
              <a:rPr lang="en-US" altLang="en-US" smtClean="0">
                <a:latin typeface="Arial" charset="0"/>
                <a:ea typeface="ＭＳ Ｐゴシック" pitchFamily="34" charset="-128"/>
              </a:rPr>
              <a:pPr eaLnBrk="1" hangingPunct="1">
                <a:spcBef>
                  <a:spcPct val="0"/>
                </a:spcBef>
              </a:pPr>
              <a:t>23</a:t>
            </a:fld>
            <a:endParaRPr lang="en-US" altLang="en-US" dirty="0" smtClean="0">
              <a:latin typeface="Arial"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3A48407-BACB-42D9-AD15-94D4BBE257F2}" type="slidenum">
              <a:rPr lang="en-US" altLang="en-US" smtClean="0">
                <a:latin typeface="Arial" charset="0"/>
                <a:ea typeface="ＭＳ Ｐゴシック" pitchFamily="34" charset="-128"/>
              </a:rPr>
              <a:pPr eaLnBrk="1" hangingPunct="1">
                <a:spcBef>
                  <a:spcPct val="0"/>
                </a:spcBef>
              </a:pPr>
              <a:t>24</a:t>
            </a:fld>
            <a:endParaRPr lang="en-US" altLang="en-US" dirty="0" smtClean="0">
              <a:latin typeface="Arial"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endParaRPr lang="en-US" sz="1400" dirty="0">
              <a:latin typeface="Arial" panose="020B0604020202020204" pitchFamily="34" charset="0"/>
              <a:cs typeface="Arial" panose="020B0604020202020204" pitchFamily="34" charset="0"/>
            </a:endParaRP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A388DC9-2567-47A5-8364-0EC60D887847}" type="slidenum">
              <a:rPr lang="en-US" altLang="en-US" smtClean="0">
                <a:latin typeface="Arial" charset="0"/>
                <a:ea typeface="ＭＳ Ｐゴシック" pitchFamily="34" charset="-128"/>
              </a:rPr>
              <a:pPr eaLnBrk="1" hangingPunct="1">
                <a:spcBef>
                  <a:spcPct val="0"/>
                </a:spcBef>
              </a:pPr>
              <a:t>25</a:t>
            </a:fld>
            <a:endParaRPr lang="en-US" altLang="en-US" dirty="0" smtClean="0">
              <a:latin typeface="Arial"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77DA3E3-90BE-4702-8DFA-B6D12C875F84}" type="slidenum">
              <a:rPr lang="en-US" altLang="en-US" smtClean="0">
                <a:latin typeface="Arial" charset="0"/>
                <a:ea typeface="ＭＳ Ｐゴシック" pitchFamily="34" charset="-128"/>
              </a:rPr>
              <a:pPr eaLnBrk="1" hangingPunct="1">
                <a:spcBef>
                  <a:spcPct val="0"/>
                </a:spcBef>
              </a:pPr>
              <a:t>26</a:t>
            </a:fld>
            <a:endParaRPr lang="en-US" altLang="en-US" dirty="0" smtClean="0">
              <a:latin typeface="Arial"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7AE9A02-A5D4-4007-AFAD-62DC257DEAC8}" type="slidenum">
              <a:rPr lang="en-US" altLang="en-US" smtClean="0">
                <a:latin typeface="Arial" charset="0"/>
                <a:ea typeface="ＭＳ Ｐゴシック" pitchFamily="34" charset="-128"/>
              </a:rPr>
              <a:pPr eaLnBrk="1" hangingPunct="1">
                <a:spcBef>
                  <a:spcPct val="0"/>
                </a:spcBef>
              </a:pPr>
              <a:t>27</a:t>
            </a:fld>
            <a:endParaRPr lang="en-US" altLang="en-US" dirty="0" smtClean="0">
              <a:latin typeface="Arial"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773450-62AD-4C0A-BA2E-CF2C628045B1}" type="slidenum">
              <a:rPr lang="en-US" altLang="en-US" smtClean="0">
                <a:latin typeface="Arial" charset="0"/>
                <a:ea typeface="ＭＳ Ｐゴシック" pitchFamily="34" charset="-128"/>
              </a:rPr>
              <a:pPr eaLnBrk="1" hangingPunct="1">
                <a:spcBef>
                  <a:spcPct val="0"/>
                </a:spcBef>
              </a:pPr>
              <a:t>28</a:t>
            </a:fld>
            <a:endParaRPr lang="en-US" altLang="en-US" dirty="0" smtClean="0">
              <a:latin typeface="Arial"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C1615DD-B3A0-48B9-9924-9A7AED19E562}" type="slidenum">
              <a:rPr lang="en-US" altLang="en-US" smtClean="0">
                <a:latin typeface="Arial" charset="0"/>
                <a:ea typeface="ＭＳ Ｐゴシック" pitchFamily="34" charset="-128"/>
              </a:rPr>
              <a:pPr eaLnBrk="1" hangingPunct="1">
                <a:spcBef>
                  <a:spcPct val="0"/>
                </a:spcBef>
              </a:pPr>
              <a:t>29</a:t>
            </a:fld>
            <a:endParaRPr lang="en-US" altLang="en-US" dirty="0" smtClean="0">
              <a:latin typeface="Arial"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8FCD8DF-A33D-4971-AA66-FCAD21EDF63A}" type="slidenum">
              <a:rPr lang="en-US" altLang="en-US" smtClean="0">
                <a:latin typeface="Arial" charset="0"/>
                <a:ea typeface="ＭＳ Ｐゴシック" pitchFamily="34" charset="-128"/>
              </a:rPr>
              <a:pPr eaLnBrk="1" hangingPunct="1">
                <a:spcBef>
                  <a:spcPct val="0"/>
                </a:spcBef>
              </a:pPr>
              <a:t>3</a:t>
            </a:fld>
            <a:endParaRPr lang="en-US" altLang="en-US" dirty="0" smtClean="0">
              <a:latin typeface="Arial"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E020BEB-70C1-4BED-9E78-3FC72326010E}" type="slidenum">
              <a:rPr lang="en-US" altLang="en-US" smtClean="0">
                <a:latin typeface="Arial" charset="0"/>
                <a:ea typeface="ＭＳ Ｐゴシック" pitchFamily="34" charset="-128"/>
              </a:rPr>
              <a:pPr eaLnBrk="1" hangingPunct="1">
                <a:spcBef>
                  <a:spcPct val="0"/>
                </a:spcBef>
              </a:pPr>
              <a:t>30</a:t>
            </a:fld>
            <a:endParaRPr lang="en-US" altLang="en-US" dirty="0" smtClean="0">
              <a:latin typeface="Arial"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D4C1688-0FBA-48BF-9804-4A885A4A6BD7}" type="slidenum">
              <a:rPr lang="en-US" altLang="en-US" smtClean="0">
                <a:latin typeface="Arial" charset="0"/>
                <a:ea typeface="ＭＳ Ｐゴシック" pitchFamily="34" charset="-128"/>
              </a:rPr>
              <a:pPr eaLnBrk="1" hangingPunct="1">
                <a:spcBef>
                  <a:spcPct val="0"/>
                </a:spcBef>
              </a:pPr>
              <a:t>31</a:t>
            </a:fld>
            <a:endParaRPr lang="en-US" altLang="en-US" dirty="0" smtClean="0">
              <a:latin typeface="Arial"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C0B5805-2BCA-433E-ABCC-3D52F0EF119B}" type="slidenum">
              <a:rPr lang="en-US" altLang="en-US" smtClean="0">
                <a:latin typeface="Arial" charset="0"/>
                <a:ea typeface="ＭＳ Ｐゴシック" pitchFamily="34" charset="-128"/>
              </a:rPr>
              <a:pPr eaLnBrk="1" hangingPunct="1">
                <a:spcBef>
                  <a:spcPct val="0"/>
                </a:spcBef>
              </a:pPr>
              <a:t>32</a:t>
            </a:fld>
            <a:endParaRPr lang="en-US" altLang="en-US" dirty="0" smtClean="0">
              <a:latin typeface="Arial"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C6644EF-075E-4747-97D4-F37EDE856117}" type="slidenum">
              <a:rPr lang="en-US" altLang="en-US" smtClean="0">
                <a:latin typeface="Arial" charset="0"/>
                <a:ea typeface="ＭＳ Ｐゴシック" pitchFamily="34" charset="-128"/>
              </a:rPr>
              <a:pPr eaLnBrk="1" hangingPunct="1">
                <a:spcBef>
                  <a:spcPct val="0"/>
                </a:spcBef>
              </a:pPr>
              <a:t>33</a:t>
            </a:fld>
            <a:endParaRPr lang="en-US" altLang="en-US" dirty="0" smtClean="0">
              <a:latin typeface="Arial"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4B87027-253E-46DD-839E-EBDFE52C98FA}" type="slidenum">
              <a:rPr lang="en-US" altLang="en-US" smtClean="0">
                <a:latin typeface="Arial" charset="0"/>
                <a:ea typeface="ＭＳ Ｐゴシック" pitchFamily="34" charset="-128"/>
              </a:rPr>
              <a:pPr eaLnBrk="1" hangingPunct="1">
                <a:spcBef>
                  <a:spcPct val="0"/>
                </a:spcBef>
              </a:pPr>
              <a:t>34</a:t>
            </a:fld>
            <a:endParaRPr lang="en-US" altLang="en-US" dirty="0" smtClean="0">
              <a:latin typeface="Arial"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57066" indent="-291179" eaLnBrk="0" hangingPunct="0">
              <a:defRPr>
                <a:solidFill>
                  <a:schemeClr val="tx1"/>
                </a:solidFill>
                <a:latin typeface="Arial" charset="0"/>
                <a:ea typeface="ＭＳ Ｐゴシック" pitchFamily="34" charset="-128"/>
              </a:defRPr>
            </a:lvl2pPr>
            <a:lvl3pPr marL="1164717" indent="-232943" eaLnBrk="0" hangingPunct="0">
              <a:defRPr>
                <a:solidFill>
                  <a:schemeClr val="tx1"/>
                </a:solidFill>
                <a:latin typeface="Arial" charset="0"/>
                <a:ea typeface="ＭＳ Ｐゴシック" pitchFamily="34" charset="-128"/>
              </a:defRPr>
            </a:lvl3pPr>
            <a:lvl4pPr marL="1630604" indent="-232943" eaLnBrk="0" hangingPunct="0">
              <a:defRPr>
                <a:solidFill>
                  <a:schemeClr val="tx1"/>
                </a:solidFill>
                <a:latin typeface="Arial" charset="0"/>
                <a:ea typeface="ＭＳ Ｐゴシック" pitchFamily="34" charset="-128"/>
              </a:defRPr>
            </a:lvl4pPr>
            <a:lvl5pPr marL="2096491" indent="-232943" eaLnBrk="0" hangingPunct="0">
              <a:defRPr>
                <a:solidFill>
                  <a:schemeClr val="tx1"/>
                </a:solidFill>
                <a:latin typeface="Arial" charset="0"/>
                <a:ea typeface="ＭＳ Ｐゴシック" pitchFamily="34" charset="-128"/>
              </a:defRPr>
            </a:lvl5pPr>
            <a:lvl6pPr marL="2562377" indent="-232943" defTabSz="465887" eaLnBrk="0" fontAlgn="base" hangingPunct="0">
              <a:spcBef>
                <a:spcPct val="0"/>
              </a:spcBef>
              <a:spcAft>
                <a:spcPct val="0"/>
              </a:spcAft>
              <a:defRPr>
                <a:solidFill>
                  <a:schemeClr val="tx1"/>
                </a:solidFill>
                <a:latin typeface="Arial" charset="0"/>
                <a:ea typeface="ＭＳ Ｐゴシック" pitchFamily="34" charset="-128"/>
              </a:defRPr>
            </a:lvl6pPr>
            <a:lvl7pPr marL="3028264" indent="-232943" defTabSz="465887" eaLnBrk="0" fontAlgn="base" hangingPunct="0">
              <a:spcBef>
                <a:spcPct val="0"/>
              </a:spcBef>
              <a:spcAft>
                <a:spcPct val="0"/>
              </a:spcAft>
              <a:defRPr>
                <a:solidFill>
                  <a:schemeClr val="tx1"/>
                </a:solidFill>
                <a:latin typeface="Arial" charset="0"/>
                <a:ea typeface="ＭＳ Ｐゴシック" pitchFamily="34" charset="-128"/>
              </a:defRPr>
            </a:lvl7pPr>
            <a:lvl8pPr marL="3494151" indent="-232943" defTabSz="465887" eaLnBrk="0" fontAlgn="base" hangingPunct="0">
              <a:spcBef>
                <a:spcPct val="0"/>
              </a:spcBef>
              <a:spcAft>
                <a:spcPct val="0"/>
              </a:spcAft>
              <a:defRPr>
                <a:solidFill>
                  <a:schemeClr val="tx1"/>
                </a:solidFill>
                <a:latin typeface="Arial" charset="0"/>
                <a:ea typeface="ＭＳ Ｐゴシック" pitchFamily="34" charset="-128"/>
              </a:defRPr>
            </a:lvl8pPr>
            <a:lvl9pPr marL="3960038" indent="-232943" defTabSz="46588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47D5D0CC-EBE2-4085-9FBB-64EFFC41862B}" type="slidenum">
              <a:rPr lang="en-US" altLang="en-US" smtClean="0"/>
              <a:pPr eaLnBrk="1" hangingPunct="1"/>
              <a:t>35</a:t>
            </a:fld>
            <a:endParaRPr lang="en-US" alt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9777E00-F6A4-4D50-8A61-071DF817DD54}" type="slidenum">
              <a:rPr lang="en-US" altLang="en-US" smtClean="0">
                <a:latin typeface="Arial" charset="0"/>
                <a:ea typeface="ＭＳ Ｐゴシック" pitchFamily="34" charset="-128"/>
              </a:rPr>
              <a:pPr eaLnBrk="1" hangingPunct="1">
                <a:spcBef>
                  <a:spcPct val="0"/>
                </a:spcBef>
              </a:pPr>
              <a:t>36</a:t>
            </a:fld>
            <a:endParaRPr lang="en-US" altLang="en-US" dirty="0" smtClean="0">
              <a:latin typeface="Arial" charset="0"/>
              <a:ea typeface="ＭＳ Ｐゴシック"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dirty="0" smtClean="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0EEA63E-92B9-4A53-9130-252B4B04C992}" type="slidenum">
              <a:rPr lang="en-US" altLang="en-US" smtClean="0">
                <a:latin typeface="Arial" charset="0"/>
                <a:ea typeface="ＭＳ Ｐゴシック" pitchFamily="34" charset="-128"/>
              </a:rPr>
              <a:pPr eaLnBrk="1" hangingPunct="1">
                <a:spcBef>
                  <a:spcPct val="0"/>
                </a:spcBef>
              </a:pPr>
              <a:t>37</a:t>
            </a:fld>
            <a:endParaRPr lang="en-US" altLang="en-US" dirty="0" smtClean="0">
              <a:latin typeface="Arial"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08" indent="-290497" eaLnBrk="0" hangingPunct="0">
              <a:spcBef>
                <a:spcPct val="30000"/>
              </a:spcBef>
              <a:defRPr sz="1200">
                <a:solidFill>
                  <a:schemeClr val="tx1"/>
                </a:solidFill>
                <a:latin typeface="Calibri" pitchFamily="34" charset="0"/>
              </a:defRPr>
            </a:lvl2pPr>
            <a:lvl3pPr marL="1163574" indent="-231762" eaLnBrk="0" hangingPunct="0">
              <a:spcBef>
                <a:spcPct val="30000"/>
              </a:spcBef>
              <a:defRPr sz="1200">
                <a:solidFill>
                  <a:schemeClr val="tx1"/>
                </a:solidFill>
                <a:latin typeface="Calibri" pitchFamily="34" charset="0"/>
              </a:defRPr>
            </a:lvl3pPr>
            <a:lvl4pPr marL="1630273" indent="-231762" eaLnBrk="0" hangingPunct="0">
              <a:spcBef>
                <a:spcPct val="30000"/>
              </a:spcBef>
              <a:defRPr sz="1200">
                <a:solidFill>
                  <a:schemeClr val="tx1"/>
                </a:solidFill>
                <a:latin typeface="Calibri" pitchFamily="34" charset="0"/>
              </a:defRPr>
            </a:lvl4pPr>
            <a:lvl5pPr marL="2095384" indent="-231762" eaLnBrk="0" hangingPunct="0">
              <a:spcBef>
                <a:spcPct val="30000"/>
              </a:spcBef>
              <a:defRPr sz="1200">
                <a:solidFill>
                  <a:schemeClr val="tx1"/>
                </a:solidFill>
                <a:latin typeface="Calibri" pitchFamily="34" charset="0"/>
              </a:defRPr>
            </a:lvl5pPr>
            <a:lvl6pPr marL="2552559" indent="-231762" defTabSz="457174" eaLnBrk="0" fontAlgn="base" hangingPunct="0">
              <a:spcBef>
                <a:spcPct val="30000"/>
              </a:spcBef>
              <a:spcAft>
                <a:spcPct val="0"/>
              </a:spcAft>
              <a:defRPr sz="1200">
                <a:solidFill>
                  <a:schemeClr val="tx1"/>
                </a:solidFill>
                <a:latin typeface="Calibri" pitchFamily="34" charset="0"/>
              </a:defRPr>
            </a:lvl6pPr>
            <a:lvl7pPr marL="3009734" indent="-231762" defTabSz="457174" eaLnBrk="0" fontAlgn="base" hangingPunct="0">
              <a:spcBef>
                <a:spcPct val="30000"/>
              </a:spcBef>
              <a:spcAft>
                <a:spcPct val="0"/>
              </a:spcAft>
              <a:defRPr sz="1200">
                <a:solidFill>
                  <a:schemeClr val="tx1"/>
                </a:solidFill>
                <a:latin typeface="Calibri" pitchFamily="34" charset="0"/>
              </a:defRPr>
            </a:lvl7pPr>
            <a:lvl8pPr marL="3466908" indent="-231762" defTabSz="457174" eaLnBrk="0" fontAlgn="base" hangingPunct="0">
              <a:spcBef>
                <a:spcPct val="30000"/>
              </a:spcBef>
              <a:spcAft>
                <a:spcPct val="0"/>
              </a:spcAft>
              <a:defRPr sz="1200">
                <a:solidFill>
                  <a:schemeClr val="tx1"/>
                </a:solidFill>
                <a:latin typeface="Calibri" pitchFamily="34" charset="0"/>
              </a:defRPr>
            </a:lvl8pPr>
            <a:lvl9pPr marL="3924083" indent="-231762"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F28B8ED-5DB3-425B-8F9A-0E1F1CDA7E4D}" type="slidenum">
              <a:rPr lang="en-US" altLang="en-US" smtClean="0">
                <a:latin typeface="Arial" charset="0"/>
                <a:ea typeface="ＭＳ Ｐゴシック" pitchFamily="34" charset="-128"/>
              </a:rPr>
              <a:pPr eaLnBrk="1" hangingPunct="1">
                <a:spcBef>
                  <a:spcPct val="0"/>
                </a:spcBef>
              </a:pPr>
              <a:t>4</a:t>
            </a:fld>
            <a:endParaRPr lang="en-US" altLang="en-US" dirty="0" smtClean="0">
              <a:latin typeface="Arial"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0F1B589-D48C-47B8-88E2-23F673282C4D}" type="slidenum">
              <a:rPr lang="en-US" altLang="en-US" smtClean="0">
                <a:latin typeface="Arial" charset="0"/>
                <a:ea typeface="ＭＳ Ｐゴシック" pitchFamily="34" charset="-128"/>
              </a:rPr>
              <a:pPr eaLnBrk="1" hangingPunct="1">
                <a:spcBef>
                  <a:spcPct val="0"/>
                </a:spcBef>
              </a:pPr>
              <a:t>5</a:t>
            </a:fld>
            <a:endParaRPr lang="en-US" altLang="en-US" dirty="0" smtClean="0">
              <a:latin typeface="Arial"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B331C75-6931-4C10-B576-3FC262F4F86C}" type="slidenum">
              <a:rPr lang="en-US" altLang="en-US" smtClean="0">
                <a:latin typeface="Arial" charset="0"/>
                <a:ea typeface="ＭＳ Ｐゴシック" pitchFamily="34" charset="-128"/>
              </a:rPr>
              <a:pPr eaLnBrk="1" hangingPunct="1">
                <a:spcBef>
                  <a:spcPct val="0"/>
                </a:spcBef>
              </a:pPr>
              <a:t>6</a:t>
            </a:fld>
            <a:endParaRPr lang="en-US" altLang="en-US" dirty="0" smtClean="0">
              <a:latin typeface="Arial"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029037-0231-4E31-8248-EDA7A52D28CD}" type="slidenum">
              <a:rPr lang="en-US" altLang="en-US" smtClean="0">
                <a:latin typeface="Arial" charset="0"/>
                <a:ea typeface="ＭＳ Ｐゴシック" pitchFamily="34" charset="-128"/>
              </a:rPr>
              <a:pPr eaLnBrk="1" hangingPunct="1">
                <a:spcBef>
                  <a:spcPct val="0"/>
                </a:spcBef>
              </a:pPr>
              <a:t>7</a:t>
            </a:fld>
            <a:endParaRPr lang="en-US" altLang="en-US" dirty="0" smtClean="0">
              <a:latin typeface="Arial"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400" baseline="0" dirty="0"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57066" indent="-291179" eaLnBrk="0" hangingPunct="0">
              <a:defRPr>
                <a:solidFill>
                  <a:schemeClr val="tx1"/>
                </a:solidFill>
                <a:latin typeface="Arial" charset="0"/>
                <a:ea typeface="ＭＳ Ｐゴシック" pitchFamily="34" charset="-128"/>
              </a:defRPr>
            </a:lvl2pPr>
            <a:lvl3pPr marL="1164717" indent="-232943" eaLnBrk="0" hangingPunct="0">
              <a:defRPr>
                <a:solidFill>
                  <a:schemeClr val="tx1"/>
                </a:solidFill>
                <a:latin typeface="Arial" charset="0"/>
                <a:ea typeface="ＭＳ Ｐゴシック" pitchFamily="34" charset="-128"/>
              </a:defRPr>
            </a:lvl3pPr>
            <a:lvl4pPr marL="1630604" indent="-232943" eaLnBrk="0" hangingPunct="0">
              <a:defRPr>
                <a:solidFill>
                  <a:schemeClr val="tx1"/>
                </a:solidFill>
                <a:latin typeface="Arial" charset="0"/>
                <a:ea typeface="ＭＳ Ｐゴシック" pitchFamily="34" charset="-128"/>
              </a:defRPr>
            </a:lvl4pPr>
            <a:lvl5pPr marL="2096491" indent="-232943" eaLnBrk="0" hangingPunct="0">
              <a:defRPr>
                <a:solidFill>
                  <a:schemeClr val="tx1"/>
                </a:solidFill>
                <a:latin typeface="Arial" charset="0"/>
                <a:ea typeface="ＭＳ Ｐゴシック" pitchFamily="34" charset="-128"/>
              </a:defRPr>
            </a:lvl5pPr>
            <a:lvl6pPr marL="2562377" indent="-232943" defTabSz="465887" eaLnBrk="0" fontAlgn="base" hangingPunct="0">
              <a:spcBef>
                <a:spcPct val="0"/>
              </a:spcBef>
              <a:spcAft>
                <a:spcPct val="0"/>
              </a:spcAft>
              <a:defRPr>
                <a:solidFill>
                  <a:schemeClr val="tx1"/>
                </a:solidFill>
                <a:latin typeface="Arial" charset="0"/>
                <a:ea typeface="ＭＳ Ｐゴシック" pitchFamily="34" charset="-128"/>
              </a:defRPr>
            </a:lvl6pPr>
            <a:lvl7pPr marL="3028264" indent="-232943" defTabSz="465887" eaLnBrk="0" fontAlgn="base" hangingPunct="0">
              <a:spcBef>
                <a:spcPct val="0"/>
              </a:spcBef>
              <a:spcAft>
                <a:spcPct val="0"/>
              </a:spcAft>
              <a:defRPr>
                <a:solidFill>
                  <a:schemeClr val="tx1"/>
                </a:solidFill>
                <a:latin typeface="Arial" charset="0"/>
                <a:ea typeface="ＭＳ Ｐゴシック" pitchFamily="34" charset="-128"/>
              </a:defRPr>
            </a:lvl7pPr>
            <a:lvl8pPr marL="3494151" indent="-232943" defTabSz="465887" eaLnBrk="0" fontAlgn="base" hangingPunct="0">
              <a:spcBef>
                <a:spcPct val="0"/>
              </a:spcBef>
              <a:spcAft>
                <a:spcPct val="0"/>
              </a:spcAft>
              <a:defRPr>
                <a:solidFill>
                  <a:schemeClr val="tx1"/>
                </a:solidFill>
                <a:latin typeface="Arial" charset="0"/>
                <a:ea typeface="ＭＳ Ｐゴシック" pitchFamily="34" charset="-128"/>
              </a:defRPr>
            </a:lvl8pPr>
            <a:lvl9pPr marL="3960038" indent="-232943" defTabSz="46588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F2196BA5-5F8B-42C1-B85E-3A7F15A546E0}" type="slidenum">
              <a:rPr lang="en-US" altLang="en-US" smtClean="0"/>
              <a:pPr eaLnBrk="1" hangingPunct="1"/>
              <a:t>8</a:t>
            </a:fld>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09" indent="-285734" eaLnBrk="0" hangingPunct="0">
              <a:spcBef>
                <a:spcPct val="30000"/>
              </a:spcBef>
              <a:defRPr sz="1200">
                <a:solidFill>
                  <a:schemeClr val="tx1"/>
                </a:solidFill>
                <a:latin typeface="Calibri" pitchFamily="34" charset="0"/>
              </a:defRPr>
            </a:lvl2pPr>
            <a:lvl3pPr marL="1142937" indent="-228587" eaLnBrk="0" hangingPunct="0">
              <a:spcBef>
                <a:spcPct val="30000"/>
              </a:spcBef>
              <a:defRPr sz="1200">
                <a:solidFill>
                  <a:schemeClr val="tx1"/>
                </a:solidFill>
                <a:latin typeface="Calibri" pitchFamily="34" charset="0"/>
              </a:defRPr>
            </a:lvl3pPr>
            <a:lvl4pPr marL="1600111" indent="-228587" eaLnBrk="0" hangingPunct="0">
              <a:spcBef>
                <a:spcPct val="30000"/>
              </a:spcBef>
              <a:defRPr sz="1200">
                <a:solidFill>
                  <a:schemeClr val="tx1"/>
                </a:solidFill>
                <a:latin typeface="Calibri" pitchFamily="34" charset="0"/>
              </a:defRPr>
            </a:lvl4pPr>
            <a:lvl5pPr marL="2057287" indent="-228587" eaLnBrk="0" hangingPunct="0">
              <a:spcBef>
                <a:spcPct val="30000"/>
              </a:spcBef>
              <a:defRPr sz="1200">
                <a:solidFill>
                  <a:schemeClr val="tx1"/>
                </a:solidFill>
                <a:latin typeface="Calibri" pitchFamily="34" charset="0"/>
              </a:defRPr>
            </a:lvl5pPr>
            <a:lvl6pPr marL="2514461" indent="-228587" defTabSz="457174" eaLnBrk="0" fontAlgn="base" hangingPunct="0">
              <a:spcBef>
                <a:spcPct val="30000"/>
              </a:spcBef>
              <a:spcAft>
                <a:spcPct val="0"/>
              </a:spcAft>
              <a:defRPr sz="1200">
                <a:solidFill>
                  <a:schemeClr val="tx1"/>
                </a:solidFill>
                <a:latin typeface="Calibri" pitchFamily="34" charset="0"/>
              </a:defRPr>
            </a:lvl6pPr>
            <a:lvl7pPr marL="2971635" indent="-228587" defTabSz="457174" eaLnBrk="0" fontAlgn="base" hangingPunct="0">
              <a:spcBef>
                <a:spcPct val="30000"/>
              </a:spcBef>
              <a:spcAft>
                <a:spcPct val="0"/>
              </a:spcAft>
              <a:defRPr sz="1200">
                <a:solidFill>
                  <a:schemeClr val="tx1"/>
                </a:solidFill>
                <a:latin typeface="Calibri" pitchFamily="34" charset="0"/>
              </a:defRPr>
            </a:lvl7pPr>
            <a:lvl8pPr marL="3428811" indent="-228587" defTabSz="457174" eaLnBrk="0" fontAlgn="base" hangingPunct="0">
              <a:spcBef>
                <a:spcPct val="30000"/>
              </a:spcBef>
              <a:spcAft>
                <a:spcPct val="0"/>
              </a:spcAft>
              <a:defRPr sz="1200">
                <a:solidFill>
                  <a:schemeClr val="tx1"/>
                </a:solidFill>
                <a:latin typeface="Calibri" pitchFamily="34" charset="0"/>
              </a:defRPr>
            </a:lvl8pPr>
            <a:lvl9pPr marL="3885985" indent="-228587" defTabSz="4571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31E6BDA-2E40-4E3D-AF89-AE444A600216}" type="slidenum">
              <a:rPr lang="en-US" altLang="en-US" smtClean="0">
                <a:latin typeface="Arial" charset="0"/>
                <a:ea typeface="ＭＳ Ｐゴシック" pitchFamily="34" charset="-128"/>
              </a:rPr>
              <a:pPr eaLnBrk="1" hangingPunct="1">
                <a:spcBef>
                  <a:spcPct val="0"/>
                </a:spcBef>
              </a:pPr>
              <a:t>9</a:t>
            </a:fld>
            <a:endParaRPr lang="en-US" altLang="en-US" dirty="0" smtClean="0">
              <a:latin typeface="Arial"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Slide Number Placeholder 4"/>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652445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9118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4207666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r>
              <a:rPr lang="en-US" noProof="0" smtClean="0"/>
              <a:t>Click icon to add SmartArt graphic</a:t>
            </a:r>
            <a:endParaRPr lang="en-US" noProof="0" dirty="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77054173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tx2"/>
                </a:solidFill>
              </a:defRPr>
            </a:lvl1pPr>
          </a:lstStyle>
          <a:p>
            <a:r>
              <a:rPr lang="en-US" dirty="0" smtClean="0"/>
              <a:t>Page | </a:t>
            </a:r>
            <a:fld id="{BC79CCBE-52D1-E04C-B564-6DE01C585E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918826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
        <p:nvSpPr>
          <p:cNvPr id="5" name="TextBox 4"/>
          <p:cNvSpPr txBox="1"/>
          <p:nvPr/>
        </p:nvSpPr>
        <p:spPr>
          <a:xfrm>
            <a:off x="3593989" y="5947576"/>
            <a:ext cx="282271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FOR OFFICIAL USE ONLY</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42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78458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13082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618213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bg>
      <p:bgPr>
        <a:solidFill>
          <a:schemeClr val="bg1"/>
        </a:solidFill>
        <a:effectLst/>
      </p:bgPr>
    </p:bg>
    <p:spTree>
      <p:nvGrpSpPr>
        <p:cNvPr id="1" name=""/>
        <p:cNvGrpSpPr/>
        <p:nvPr/>
      </p:nvGrpSpPr>
      <p:grpSpPr>
        <a:xfrm>
          <a:off x="0" y="0"/>
          <a:ext cx="0" cy="0"/>
          <a:chOff x="0" y="0"/>
          <a:chExt cx="0" cy="0"/>
        </a:xfrm>
      </p:grpSpPr>
      <p:sp>
        <p:nvSpPr>
          <p:cNvPr id="2" name="Slide Number Placeholder 4"/>
          <p:cNvSpPr>
            <a:spLocks noGrp="1"/>
          </p:cNvSpPr>
          <p:nvPr>
            <p:ph type="sldNum" sz="quarter" idx="10"/>
          </p:nvPr>
        </p:nvSpPr>
        <p:spPr/>
        <p:txBody>
          <a:bodyPr/>
          <a:lstStyle>
            <a:lvl1pPr>
              <a:defRPr smtClean="0">
                <a:solidFill>
                  <a:schemeClr val="tx2"/>
                </a:solidFill>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64607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49208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1406939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7526338" y="6494463"/>
            <a:ext cx="1473200" cy="277812"/>
          </a:xfrm>
          <a:prstGeom prst="rect">
            <a:avLst/>
          </a:prstGeom>
        </p:spPr>
        <p:txBody>
          <a:bodyPr/>
          <a:lstStyle>
            <a:lvl1pPr algn="r" fontAlgn="auto">
              <a:spcBef>
                <a:spcPts val="0"/>
              </a:spcBef>
              <a:spcAft>
                <a:spcPts val="0"/>
              </a:spcAft>
              <a:defRPr sz="1200" b="1" dirty="0" smtClean="0">
                <a:solidFill>
                  <a:schemeClr val="bg1"/>
                </a:solidFill>
                <a:latin typeface="+mn-lt"/>
                <a:cs typeface="+mn-cs"/>
              </a:defRPr>
            </a:lvl1pPr>
          </a:lstStyle>
          <a:p>
            <a:r>
              <a:rPr lang="en-US" smtClean="0"/>
              <a:t>Page | </a:t>
            </a:r>
            <a:fld id="{BC79CCBE-52D1-E04C-B564-6DE01C585E81}" type="slidenum">
              <a:rPr lang="en-US" smtClean="0"/>
              <a:pPr/>
              <a:t>‹#›</a:t>
            </a:fld>
            <a:endParaRPr lang="en-US" dirty="0"/>
          </a:p>
        </p:txBody>
      </p:sp>
      <p:sp>
        <p:nvSpPr>
          <p:cNvPr id="7" name="TextBox 6"/>
          <p:cNvSpPr txBox="1"/>
          <p:nvPr/>
        </p:nvSpPr>
        <p:spPr>
          <a:xfrm>
            <a:off x="3272444" y="6494463"/>
            <a:ext cx="2599109" cy="276999"/>
          </a:xfrm>
          <a:prstGeom prst="rect">
            <a:avLst/>
          </a:prstGeom>
          <a:noFill/>
        </p:spPr>
        <p:txBody>
          <a:bodyPr wrap="none">
            <a:spAutoFit/>
          </a:bodyPr>
          <a:lstStyle>
            <a:defPPr>
              <a:defRPr lang="en-US"/>
            </a:defPPr>
            <a:lvl1pPr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1pPr>
            <a:lvl2pPr marL="4572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2pPr>
            <a:lvl3pPr marL="9144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3pPr>
            <a:lvl4pPr marL="13716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4pPr>
            <a:lvl5pPr marL="18288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5pPr>
            <a:lvl6pPr marL="22860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6pPr>
            <a:lvl7pPr marL="27432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7pPr>
            <a:lvl8pPr marL="32004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8pPr>
            <a:lvl9pPr marL="36576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9pPr>
          </a:lstStyle>
          <a:p>
            <a:pPr>
              <a:defRPr/>
            </a:pPr>
            <a:r>
              <a:rPr lang="en-US" sz="1200" b="1" dirty="0" smtClean="0">
                <a:solidFill>
                  <a:schemeClr val="bg1"/>
                </a:solidFill>
                <a:latin typeface="+mn-lt"/>
              </a:rPr>
              <a:t>One</a:t>
            </a:r>
            <a:r>
              <a:rPr lang="en-US" sz="1200" b="1" baseline="0" dirty="0" smtClean="0">
                <a:solidFill>
                  <a:schemeClr val="bg1"/>
                </a:solidFill>
                <a:latin typeface="+mn-lt"/>
              </a:rPr>
              <a:t> Agency, One Team, One Direction</a:t>
            </a:r>
            <a:endParaRPr lang="en-US" sz="1200" b="1" dirty="0">
              <a:solidFill>
                <a:schemeClr val="bg1"/>
              </a:solidFill>
              <a:latin typeface="+mn-lt"/>
            </a:endParaRPr>
          </a:p>
        </p:txBody>
      </p:sp>
    </p:spTree>
    <p:extLst>
      <p:ext uri="{BB962C8B-B14F-4D97-AF65-F5344CB8AC3E}">
        <p14:creationId xmlns:p14="http://schemas.microsoft.com/office/powerpoint/2010/main" val="2968622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5" r:id="rId13"/>
  </p:sldLayoutIdLst>
  <p:hf hdr="0" ftr="0" dt="0"/>
  <p:txStyles>
    <p:titleStyle>
      <a:lvl1pPr algn="ctr" defTabSz="457200" rtl="0" eaLnBrk="1" fontAlgn="base" hangingPunct="1">
        <a:spcBef>
          <a:spcPct val="0"/>
        </a:spcBef>
        <a:spcAft>
          <a:spcPct val="0"/>
        </a:spcAft>
        <a:defRPr sz="4400" kern="1200">
          <a:solidFill>
            <a:schemeClr val="tx2"/>
          </a:solidFill>
          <a:latin typeface="+mj-lt"/>
          <a:ea typeface="+mj-ea"/>
          <a:cs typeface="+mj-cs"/>
        </a:defRPr>
      </a:lvl1pPr>
      <a:lvl2pPr algn="ctr" defTabSz="457200" rtl="0" eaLnBrk="1" fontAlgn="base" hangingPunct="1">
        <a:spcBef>
          <a:spcPct val="0"/>
        </a:spcBef>
        <a:spcAft>
          <a:spcPct val="0"/>
        </a:spcAft>
        <a:defRPr sz="4400">
          <a:solidFill>
            <a:schemeClr val="tx2"/>
          </a:solidFill>
          <a:latin typeface="Calibri" pitchFamily="34" charset="0"/>
        </a:defRPr>
      </a:lvl2pPr>
      <a:lvl3pPr algn="ctr" defTabSz="457200" rtl="0" eaLnBrk="1" fontAlgn="base" hangingPunct="1">
        <a:spcBef>
          <a:spcPct val="0"/>
        </a:spcBef>
        <a:spcAft>
          <a:spcPct val="0"/>
        </a:spcAft>
        <a:defRPr sz="4400">
          <a:solidFill>
            <a:schemeClr val="tx2"/>
          </a:solidFill>
          <a:latin typeface="Calibri" pitchFamily="34" charset="0"/>
        </a:defRPr>
      </a:lvl3pPr>
      <a:lvl4pPr algn="ctr" defTabSz="457200" rtl="0" eaLnBrk="1" fontAlgn="base" hangingPunct="1">
        <a:spcBef>
          <a:spcPct val="0"/>
        </a:spcBef>
        <a:spcAft>
          <a:spcPct val="0"/>
        </a:spcAft>
        <a:defRPr sz="4400">
          <a:solidFill>
            <a:schemeClr val="tx2"/>
          </a:solidFill>
          <a:latin typeface="Calibri" pitchFamily="34" charset="0"/>
        </a:defRPr>
      </a:lvl4pPr>
      <a:lvl5pPr algn="ctr" defTabSz="457200" rtl="0" eaLnBrk="1" fontAlgn="base" hangingPunct="1">
        <a:spcBef>
          <a:spcPct val="0"/>
        </a:spcBef>
        <a:spcAft>
          <a:spcPct val="0"/>
        </a:spcAft>
        <a:defRPr sz="4400">
          <a:solidFill>
            <a:schemeClr val="tx2"/>
          </a:solidFill>
          <a:latin typeface="Calibri" pitchFamily="34" charset="0"/>
        </a:defRPr>
      </a:lvl5pPr>
      <a:lvl6pPr marL="457200" algn="ctr" defTabSz="457200" rtl="0" eaLnBrk="1" fontAlgn="base" hangingPunct="1">
        <a:spcBef>
          <a:spcPct val="0"/>
        </a:spcBef>
        <a:spcAft>
          <a:spcPct val="0"/>
        </a:spcAft>
        <a:defRPr sz="4400">
          <a:solidFill>
            <a:schemeClr val="tx2"/>
          </a:solidFill>
          <a:latin typeface="Calibri" pitchFamily="34" charset="0"/>
        </a:defRPr>
      </a:lvl6pPr>
      <a:lvl7pPr marL="914400" algn="ctr" defTabSz="457200" rtl="0" eaLnBrk="1" fontAlgn="base" hangingPunct="1">
        <a:spcBef>
          <a:spcPct val="0"/>
        </a:spcBef>
        <a:spcAft>
          <a:spcPct val="0"/>
        </a:spcAft>
        <a:defRPr sz="4400">
          <a:solidFill>
            <a:schemeClr val="tx2"/>
          </a:solidFill>
          <a:latin typeface="Calibri" pitchFamily="34" charset="0"/>
        </a:defRPr>
      </a:lvl7pPr>
      <a:lvl8pPr marL="1371600" algn="ctr" defTabSz="457200" rtl="0" eaLnBrk="1" fontAlgn="base" hangingPunct="1">
        <a:spcBef>
          <a:spcPct val="0"/>
        </a:spcBef>
        <a:spcAft>
          <a:spcPct val="0"/>
        </a:spcAft>
        <a:defRPr sz="4400">
          <a:solidFill>
            <a:schemeClr val="tx2"/>
          </a:solidFill>
          <a:latin typeface="Calibri" pitchFamily="34" charset="0"/>
        </a:defRPr>
      </a:lvl8pPr>
      <a:lvl9pPr marL="1828800" algn="ctr" defTabSz="457200" rtl="0" eaLnBrk="1" fontAlgn="base" hangingPunct="1">
        <a:spcBef>
          <a:spcPct val="0"/>
        </a:spcBef>
        <a:spcAft>
          <a:spcPct val="0"/>
        </a:spcAft>
        <a:defRPr sz="4400">
          <a:solidFill>
            <a:schemeClr val="tx2"/>
          </a:solidFill>
          <a:latin typeface="Calibri" pitchFamily="34" charset="0"/>
        </a:defRPr>
      </a:lvl9pPr>
    </p:titleStyle>
    <p:bodyStyle>
      <a:lvl1pPr marL="342900" indent="-342900" algn="l" defTabSz="457200" rtl="0" eaLnBrk="1" fontAlgn="base" hangingPunct="1">
        <a:spcBef>
          <a:spcPct val="20000"/>
        </a:spcBef>
        <a:spcAft>
          <a:spcPct val="0"/>
        </a:spcAft>
        <a:buSzPct val="75000"/>
        <a:buBlip>
          <a:blip r:embed="rId16"/>
        </a:buBlip>
        <a:defRPr sz="3200" kern="1200">
          <a:solidFill>
            <a:schemeClr val="tx2"/>
          </a:solidFill>
          <a:latin typeface="+mn-lt"/>
          <a:ea typeface="+mn-ea"/>
          <a:cs typeface="+mn-cs"/>
        </a:defRPr>
      </a:lvl1pPr>
      <a:lvl2pPr marL="742950" indent="-285750" algn="l" defTabSz="457200" rtl="0" eaLnBrk="1" fontAlgn="base" hangingPunct="1">
        <a:spcBef>
          <a:spcPct val="20000"/>
        </a:spcBef>
        <a:spcAft>
          <a:spcPct val="0"/>
        </a:spcAft>
        <a:buSzPct val="75000"/>
        <a:buBlip>
          <a:blip r:embed="rId16"/>
        </a:buBlip>
        <a:defRPr sz="2800" kern="1200">
          <a:solidFill>
            <a:schemeClr val="tx2"/>
          </a:solidFill>
          <a:latin typeface="+mn-lt"/>
          <a:ea typeface="+mn-ea"/>
          <a:cs typeface="+mn-cs"/>
        </a:defRPr>
      </a:lvl2pPr>
      <a:lvl3pPr marL="1143000" indent="-228600" algn="l" defTabSz="457200" rtl="0" eaLnBrk="1" fontAlgn="base" hangingPunct="1">
        <a:spcBef>
          <a:spcPct val="20000"/>
        </a:spcBef>
        <a:spcAft>
          <a:spcPct val="0"/>
        </a:spcAft>
        <a:buSzPct val="75000"/>
        <a:buBlip>
          <a:blip r:embed="rId16"/>
        </a:buBlip>
        <a:defRPr sz="2400" kern="1200">
          <a:solidFill>
            <a:schemeClr val="tx2"/>
          </a:solidFill>
          <a:latin typeface="+mn-lt"/>
          <a:ea typeface="+mn-ea"/>
          <a:cs typeface="+mn-cs"/>
        </a:defRPr>
      </a:lvl3pPr>
      <a:lvl4pPr marL="16002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4pPr>
      <a:lvl5pPr marL="20574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acq.osd.mil/dpap/dars/dfarspgi/current/index.htm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www.dcaa.mil/" TargetMode="External"/><Relationship Id="rId4" Type="http://schemas.openxmlformats.org/officeDocument/2006/relationships/hyperlink" Target="https://www.acquisition.gov/browsefar"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3"/>
          <p:cNvSpPr>
            <a:spLocks noGrp="1"/>
          </p:cNvSpPr>
          <p:nvPr>
            <p:ph type="ctrTitle"/>
          </p:nvPr>
        </p:nvSpPr>
        <p:spPr>
          <a:xfrm>
            <a:off x="152400" y="1643834"/>
            <a:ext cx="8846633" cy="1470025"/>
          </a:xfrm>
        </p:spPr>
        <p:txBody>
          <a:bodyPr>
            <a:normAutofit/>
          </a:bodyPr>
          <a:lstStyle/>
          <a:p>
            <a:pPr eaLnBrk="1" hangingPunct="1"/>
            <a:r>
              <a:rPr lang="en-US" altLang="en-US" sz="4000" b="1" dirty="0" smtClean="0">
                <a:latin typeface="Arial" panose="020B0604020202020204" pitchFamily="34" charset="0"/>
                <a:ea typeface="ＭＳ Ｐゴシック" pitchFamily="34" charset="-128"/>
                <a:cs typeface="Arial" panose="020B0604020202020204" pitchFamily="34" charset="0"/>
              </a:rPr>
              <a:t>Elements of an Adequate Proposal</a:t>
            </a:r>
          </a:p>
        </p:txBody>
      </p:sp>
      <p:sp>
        <p:nvSpPr>
          <p:cNvPr id="6"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a:t>
            </a:fld>
            <a:endParaRPr lang="en-US" dirty="0"/>
          </a:p>
        </p:txBody>
      </p:sp>
      <p:sp>
        <p:nvSpPr>
          <p:cNvPr id="5" name="Subtitle 2"/>
          <p:cNvSpPr txBox="1">
            <a:spLocks/>
          </p:cNvSpPr>
          <p:nvPr/>
        </p:nvSpPr>
        <p:spPr bwMode="auto">
          <a:xfrm>
            <a:off x="1503802" y="3827925"/>
            <a:ext cx="6400800" cy="77634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0" indent="0" algn="ctr" defTabSz="457200" rtl="0" eaLnBrk="1" fontAlgn="base" hangingPunct="1">
              <a:spcBef>
                <a:spcPct val="20000"/>
              </a:spcBef>
              <a:spcAft>
                <a:spcPct val="0"/>
              </a:spcAft>
              <a:buSzPct val="75000"/>
              <a:buNone/>
              <a:defRPr sz="3200" kern="1200">
                <a:solidFill>
                  <a:schemeClr val="tx1">
                    <a:tint val="75000"/>
                  </a:schemeClr>
                </a:solidFill>
                <a:latin typeface="Arial"/>
                <a:ea typeface="ＭＳ Ｐゴシック" pitchFamily="-83" charset="-128"/>
                <a:cs typeface="ＭＳ Ｐゴシック" pitchFamily="-83" charset="-128"/>
              </a:defRPr>
            </a:lvl1pPr>
            <a:lvl2pPr marL="457200" indent="0" algn="ctr" defTabSz="457200" rtl="0" eaLnBrk="1" fontAlgn="base" hangingPunct="1">
              <a:spcBef>
                <a:spcPct val="20000"/>
              </a:spcBef>
              <a:spcAft>
                <a:spcPct val="0"/>
              </a:spcAft>
              <a:buSzPct val="75000"/>
              <a:buNone/>
              <a:defRPr sz="2800" kern="1200">
                <a:solidFill>
                  <a:schemeClr val="tx1">
                    <a:tint val="75000"/>
                  </a:schemeClr>
                </a:solidFill>
                <a:latin typeface="Arial"/>
                <a:ea typeface="ＭＳ Ｐゴシック" pitchFamily="-83" charset="-128"/>
                <a:cs typeface="+mn-cs"/>
              </a:defRPr>
            </a:lvl2pPr>
            <a:lvl3pPr marL="914400" indent="0" algn="ctr" defTabSz="457200" rtl="0" eaLnBrk="1" fontAlgn="base" hangingPunct="1">
              <a:spcBef>
                <a:spcPct val="20000"/>
              </a:spcBef>
              <a:spcAft>
                <a:spcPct val="0"/>
              </a:spcAft>
              <a:buSzPct val="75000"/>
              <a:buNone/>
              <a:defRPr sz="2400" kern="1200">
                <a:solidFill>
                  <a:schemeClr val="tx1">
                    <a:tint val="75000"/>
                  </a:schemeClr>
                </a:solidFill>
                <a:latin typeface="Arial"/>
                <a:ea typeface="ＭＳ Ｐゴシック" pitchFamily="-83" charset="-128"/>
                <a:cs typeface="+mn-cs"/>
              </a:defRPr>
            </a:lvl3pPr>
            <a:lvl4pPr marL="1371600" indent="0" algn="ctr" defTabSz="457200" rtl="0" eaLnBrk="1" fontAlgn="base" hangingPunct="1">
              <a:spcBef>
                <a:spcPct val="20000"/>
              </a:spcBef>
              <a:spcAft>
                <a:spcPct val="0"/>
              </a:spcAft>
              <a:buSzPct val="75000"/>
              <a:buNone/>
              <a:defRPr sz="2000" kern="1200">
                <a:solidFill>
                  <a:schemeClr val="tx1">
                    <a:tint val="75000"/>
                  </a:schemeClr>
                </a:solidFill>
                <a:latin typeface="Arial"/>
                <a:ea typeface="ＭＳ Ｐゴシック" pitchFamily="-83" charset="-128"/>
                <a:cs typeface="+mn-cs"/>
              </a:defRPr>
            </a:lvl4pPr>
            <a:lvl5pPr marL="1828800" indent="0" algn="ctr" defTabSz="457200" rtl="0" eaLnBrk="1" fontAlgn="base" hangingPunct="1">
              <a:spcBef>
                <a:spcPct val="20000"/>
              </a:spcBef>
              <a:spcAft>
                <a:spcPct val="0"/>
              </a:spcAft>
              <a:buSzPct val="75000"/>
              <a:buNone/>
              <a:defRPr sz="2000" kern="1200">
                <a:solidFill>
                  <a:schemeClr val="tx1">
                    <a:tint val="75000"/>
                  </a:schemeClr>
                </a:solidFill>
                <a:latin typeface="Arial"/>
                <a:ea typeface="ＭＳ Ｐゴシック" pitchFamily="-83"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fontAlgn="auto">
              <a:spcAft>
                <a:spcPts val="0"/>
              </a:spcAft>
              <a:defRPr/>
            </a:pPr>
            <a:r>
              <a:rPr lang="en-US" sz="1800" dirty="0" smtClean="0">
                <a:solidFill>
                  <a:schemeClr val="tx1"/>
                </a:solidFill>
              </a:rPr>
              <a:t>Further information is available in the</a:t>
            </a:r>
          </a:p>
          <a:p>
            <a:pPr fontAlgn="auto">
              <a:spcAft>
                <a:spcPts val="0"/>
              </a:spcAft>
              <a:defRPr/>
            </a:pPr>
            <a:r>
              <a:rPr lang="en-US" sz="1800" dirty="0" smtClean="0">
                <a:solidFill>
                  <a:schemeClr val="tx1"/>
                </a:solidFill>
              </a:rPr>
              <a:t>Information for Contractors Manual under Enclosure 3</a:t>
            </a:r>
          </a:p>
        </p:txBody>
      </p:sp>
    </p:spTree>
    <p:extLst>
      <p:ext uri="{BB962C8B-B14F-4D97-AF65-F5344CB8AC3E}">
        <p14:creationId xmlns:p14="http://schemas.microsoft.com/office/powerpoint/2010/main" val="4287498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357225"/>
            <a:ext cx="9144000" cy="914400"/>
          </a:xfrm>
        </p:spPr>
        <p:txBody>
          <a:bodyPr>
            <a:noAutofit/>
          </a:bodyPr>
          <a:lstStyle/>
          <a:p>
            <a:r>
              <a:rPr lang="en-US" altLang="en-US" sz="3000" b="1" dirty="0">
                <a:latin typeface="Arial" panose="020B0604020202020204" pitchFamily="34" charset="0"/>
                <a:ea typeface="ＭＳ Ｐゴシック" pitchFamily="34" charset="-128"/>
                <a:cs typeface="Arial" panose="020B0604020202020204" pitchFamily="34" charset="0"/>
              </a:rPr>
              <a:t>Examples of Inadequate Subcontract        Analysis Procedures</a:t>
            </a:r>
            <a:endParaRPr lang="en-US" altLang="en-US" sz="3000" b="1" dirty="0" smtClean="0">
              <a:latin typeface="Arial" panose="020B0604020202020204" pitchFamily="34" charset="0"/>
              <a:ea typeface="ＭＳ Ｐゴシック" pitchFamily="34" charset="-128"/>
              <a:cs typeface="Arial" panose="020B0604020202020204" pitchFamily="34" charset="0"/>
            </a:endParaRPr>
          </a:p>
        </p:txBody>
      </p:sp>
      <p:sp>
        <p:nvSpPr>
          <p:cNvPr id="22532" name="Content Placeholder 7"/>
          <p:cNvSpPr>
            <a:spLocks noGrp="1"/>
          </p:cNvSpPr>
          <p:nvPr>
            <p:ph sz="half" idx="2"/>
          </p:nvPr>
        </p:nvSpPr>
        <p:spPr>
          <a:xfrm>
            <a:off x="384540" y="1378855"/>
            <a:ext cx="8374919" cy="4913697"/>
          </a:xfrm>
        </p:spPr>
        <p:txBody>
          <a:bodyPr/>
          <a:lstStyle/>
          <a:p>
            <a:pPr marL="398463" lvl="1">
              <a:defRPr/>
            </a:pPr>
            <a:r>
              <a:rPr lang="en-US" altLang="en-US" sz="2800" dirty="0" smtClean="0">
                <a:latin typeface="Arial" panose="020B0604020202020204" pitchFamily="34" charset="0"/>
                <a:cs typeface="Arial" panose="020B0604020202020204" pitchFamily="34" charset="0"/>
              </a:rPr>
              <a:t>No </a:t>
            </a:r>
            <a:r>
              <a:rPr lang="en-US" altLang="en-US" sz="2800" dirty="0">
                <a:latin typeface="Arial" panose="020B0604020202020204" pitchFamily="34" charset="0"/>
                <a:cs typeface="Arial" panose="020B0604020202020204" pitchFamily="34" charset="0"/>
              </a:rPr>
              <a:t>cost or price analysis completed/documented</a:t>
            </a:r>
          </a:p>
          <a:p>
            <a:pPr marL="398463" lvl="1">
              <a:defRPr/>
            </a:pPr>
            <a:r>
              <a:rPr lang="en-US" altLang="en-US" sz="2800" dirty="0">
                <a:latin typeface="Arial" panose="020B0604020202020204" pitchFamily="34" charset="0"/>
                <a:cs typeface="Arial" panose="020B0604020202020204" pitchFamily="34" charset="0"/>
              </a:rPr>
              <a:t>Failure to support the degree of competition or basis for establishing the source selection or price reasonableness</a:t>
            </a:r>
          </a:p>
          <a:p>
            <a:pPr marL="398463" lvl="1">
              <a:defRPr/>
            </a:pPr>
            <a:r>
              <a:rPr lang="en-US" altLang="en-US" sz="2800" dirty="0">
                <a:latin typeface="Arial" panose="020B0604020202020204" pitchFamily="34" charset="0"/>
                <a:cs typeface="Arial" panose="020B0604020202020204" pitchFamily="34" charset="0"/>
              </a:rPr>
              <a:t>Failure to perform commercial item determination or price reasonableness</a:t>
            </a:r>
          </a:p>
          <a:p>
            <a:pPr marL="398463" lvl="1">
              <a:defRPr/>
            </a:pPr>
            <a:r>
              <a:rPr lang="en-US" altLang="en-US" sz="2800" dirty="0">
                <a:latin typeface="Arial" panose="020B0604020202020204" pitchFamily="34" charset="0"/>
                <a:cs typeface="Arial" panose="020B0604020202020204" pitchFamily="34" charset="0"/>
              </a:rPr>
              <a:t>No documentation on attempts to perform analysis and seek Government assistance when denied access to subcontractor’s records</a:t>
            </a:r>
          </a:p>
        </p:txBody>
      </p:sp>
      <p:sp>
        <p:nvSpPr>
          <p:cNvPr id="9"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10</a:t>
            </a:fld>
            <a:endParaRPr lang="en-US" dirty="0"/>
          </a:p>
        </p:txBody>
      </p:sp>
    </p:spTree>
    <p:extLst>
      <p:ext uri="{BB962C8B-B14F-4D97-AF65-F5344CB8AC3E}">
        <p14:creationId xmlns:p14="http://schemas.microsoft.com/office/powerpoint/2010/main" val="421034377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359702"/>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Subcontract Analysis</a:t>
            </a:r>
          </a:p>
        </p:txBody>
      </p:sp>
      <p:sp>
        <p:nvSpPr>
          <p:cNvPr id="3" name="Content Placeholder 2"/>
          <p:cNvSpPr>
            <a:spLocks noGrp="1"/>
          </p:cNvSpPr>
          <p:nvPr>
            <p:ph idx="1"/>
          </p:nvPr>
        </p:nvSpPr>
        <p:spPr>
          <a:xfrm>
            <a:off x="468350" y="1389888"/>
            <a:ext cx="8294649" cy="4782312"/>
          </a:xfrm>
          <a:ln>
            <a:miter lim="800000"/>
            <a:headEnd/>
            <a:tailEnd/>
          </a:ln>
          <a:extLst/>
        </p:spPr>
        <p:txBody>
          <a:bodyPr>
            <a:normAutofit/>
          </a:bodyPr>
          <a:lstStyle/>
          <a:p>
            <a:pP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Adequate Analysis</a:t>
            </a:r>
            <a:r>
              <a:rPr lang="en-US" sz="2400" dirty="0" smtClean="0">
                <a:latin typeface="Arial" panose="020B0604020202020204" pitchFamily="34" charset="0"/>
                <a:cs typeface="Arial" panose="020B0604020202020204" pitchFamily="34" charset="0"/>
              </a:rPr>
              <a:t>:</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Reduced audit time</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Cost savings in reduced audit support </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Timely audit report</a:t>
            </a:r>
          </a:p>
          <a:p>
            <a:pPr eaLnBrk="1" hangingPunct="1">
              <a:buFont typeface="Wingdings" pitchFamily="2" charset="2"/>
              <a:buNone/>
              <a:defRPr/>
            </a:pPr>
            <a:endParaRPr lang="en-US" sz="2400" dirty="0" smtClean="0">
              <a:latin typeface="Arial" panose="020B0604020202020204" pitchFamily="34" charset="0"/>
              <a:cs typeface="Arial" panose="020B0604020202020204" pitchFamily="34" charset="0"/>
            </a:endParaRPr>
          </a:p>
          <a:p>
            <a:pPr algn="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Inadequate Analysis</a:t>
            </a:r>
            <a:r>
              <a:rPr lang="en-US" sz="2400" dirty="0" smtClean="0">
                <a:latin typeface="Arial" panose="020B0604020202020204" pitchFamily="34" charset="0"/>
                <a:cs typeface="Arial" panose="020B0604020202020204" pitchFamily="34" charset="0"/>
              </a:rPr>
              <a:t>:</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Unsupported costs</a:t>
            </a:r>
          </a:p>
          <a:p>
            <a:pPr algn="r" eaLnBrk="1" hangingPunct="1">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Adverse audit opinion</a:t>
            </a:r>
          </a:p>
          <a:p>
            <a:pPr algn="r" eaLnBrk="1" hangingPunct="1">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Increased audit time and support costs</a:t>
            </a:r>
          </a:p>
          <a:p>
            <a:pPr algn="r" eaLnBrk="1" hangingPunct="1">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Negotiation delays</a:t>
            </a:r>
          </a:p>
          <a:p>
            <a:pPr eaLnBrk="1" hangingPunct="1">
              <a:defRPr/>
            </a:pPr>
            <a:endParaRPr lang="en-US" sz="2400" dirty="0">
              <a:cs typeface="Times New Roman" pitchFamily="18" charset="0"/>
            </a:endParaRP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11</a:t>
            </a:fld>
            <a:endParaRPr lang="en-US" dirty="0"/>
          </a:p>
        </p:txBody>
      </p:sp>
    </p:spTree>
    <p:extLst>
      <p:ext uri="{BB962C8B-B14F-4D97-AF65-F5344CB8AC3E}">
        <p14:creationId xmlns:p14="http://schemas.microsoft.com/office/powerpoint/2010/main" val="11956707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359699"/>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or Inadequate</a:t>
            </a:r>
          </a:p>
        </p:txBody>
      </p:sp>
      <p:sp>
        <p:nvSpPr>
          <p:cNvPr id="24579" name="Content Placeholder 2"/>
          <p:cNvSpPr>
            <a:spLocks noGrp="1"/>
          </p:cNvSpPr>
          <p:nvPr>
            <p:ph idx="1"/>
          </p:nvPr>
        </p:nvSpPr>
        <p:spPr>
          <a:xfrm>
            <a:off x="381000" y="1600200"/>
            <a:ext cx="8382000" cy="4291013"/>
          </a:xfrm>
        </p:spPr>
        <p:txBody>
          <a:bodyPr/>
          <a:lstStyle/>
          <a:p>
            <a:pPr eaLnBrk="1" hangingPunct="1">
              <a:buFont typeface="Wingdings" pitchFamily="2" charset="2"/>
              <a:buNone/>
            </a:pPr>
            <a:r>
              <a:rPr lang="en-US" altLang="en-US" dirty="0" smtClean="0">
                <a:latin typeface="Times New Roman" pitchFamily="18" charset="0"/>
                <a:ea typeface="ＭＳ Ｐゴシック" pitchFamily="34" charset="-128"/>
                <a:cs typeface="Times New Roman" pitchFamily="18" charset="0"/>
              </a:rPr>
              <a:t>	</a:t>
            </a:r>
            <a:r>
              <a:rPr lang="en-US" altLang="en-US" sz="2800" dirty="0" smtClean="0">
                <a:latin typeface="Arial" panose="020B0604020202020204" pitchFamily="34" charset="0"/>
                <a:ea typeface="ＭＳ Ｐゴシック" pitchFamily="34" charset="-128"/>
                <a:cs typeface="Arial" panose="020B0604020202020204" pitchFamily="34" charset="0"/>
              </a:rPr>
              <a:t>Subcontractor’s proposed labor rate is an average of 100 manufacturing employees.  </a:t>
            </a:r>
          </a:p>
          <a:p>
            <a:pPr eaLnBrk="1" hangingPunct="1">
              <a:buFont typeface="Wingdings" pitchFamily="2" charset="2"/>
              <a:buNone/>
            </a:pPr>
            <a:endParaRPr lang="en-US" altLang="en-US" sz="2800" dirty="0" smtClean="0">
              <a:latin typeface="Arial" panose="020B0604020202020204" pitchFamily="34" charset="0"/>
              <a:ea typeface="ＭＳ Ｐゴシック" pitchFamily="34" charset="-128"/>
              <a:cs typeface="Arial" panose="020B0604020202020204" pitchFamily="34" charset="0"/>
            </a:endParaRPr>
          </a:p>
          <a:p>
            <a:pPr eaLnBrk="1" hangingPunct="1">
              <a:buFont typeface="Wingdings" pitchFamily="2" charset="2"/>
              <a:buNone/>
            </a:pPr>
            <a:r>
              <a:rPr lang="en-US" altLang="en-US" sz="2800" dirty="0" smtClean="0">
                <a:latin typeface="Arial" panose="020B0604020202020204" pitchFamily="34" charset="0"/>
                <a:ea typeface="ＭＳ Ｐゴシック" pitchFamily="34" charset="-128"/>
                <a:cs typeface="Arial" panose="020B0604020202020204" pitchFamily="34" charset="0"/>
              </a:rPr>
              <a:t>	</a:t>
            </a:r>
            <a:r>
              <a:rPr lang="en-US" altLang="en-US" sz="2800" u="sng" dirty="0" smtClean="0">
                <a:latin typeface="Arial" panose="020B0604020202020204" pitchFamily="34" charset="0"/>
                <a:ea typeface="ＭＳ Ｐゴシック" pitchFamily="34" charset="-128"/>
                <a:cs typeface="Arial" panose="020B0604020202020204" pitchFamily="34" charset="0"/>
              </a:rPr>
              <a:t>The prime contractor’s cost analysis states:</a:t>
            </a:r>
            <a:endParaRPr lang="en-US" altLang="en-US" sz="2800" dirty="0" smtClean="0">
              <a:latin typeface="Arial" panose="020B0604020202020204" pitchFamily="34" charset="0"/>
              <a:ea typeface="ＭＳ Ｐゴシック" pitchFamily="34" charset="-128"/>
              <a:cs typeface="Arial" panose="020B0604020202020204" pitchFamily="34" charset="0"/>
            </a:endParaRPr>
          </a:p>
          <a:p>
            <a:pPr eaLnBrk="1" hangingPunct="1">
              <a:buFont typeface="Wingdings" pitchFamily="2" charset="2"/>
              <a:buNone/>
            </a:pPr>
            <a:r>
              <a:rPr lang="en-US" altLang="en-US" sz="2800" dirty="0" smtClean="0">
                <a:latin typeface="Arial" panose="020B0604020202020204" pitchFamily="34" charset="0"/>
                <a:ea typeface="ＭＳ Ｐゴシック" pitchFamily="34" charset="-128"/>
                <a:cs typeface="Arial" panose="020B0604020202020204" pitchFamily="34" charset="0"/>
              </a:rPr>
              <a:t>	“We recalculated the average labor rate and considered the labor rate reasonable.”</a:t>
            </a:r>
          </a:p>
        </p:txBody>
      </p:sp>
      <p:sp>
        <p:nvSpPr>
          <p:cNvPr id="6"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12</a:t>
            </a:fld>
            <a:endParaRPr lang="en-US" dirty="0"/>
          </a:p>
        </p:txBody>
      </p:sp>
      <p:sp>
        <p:nvSpPr>
          <p:cNvPr id="4" name="TextBox 3"/>
          <p:cNvSpPr txBox="1"/>
          <p:nvPr/>
        </p:nvSpPr>
        <p:spPr>
          <a:xfrm>
            <a:off x="1371600" y="5321972"/>
            <a:ext cx="6629400" cy="461665"/>
          </a:xfrm>
          <a:prstGeom prst="rect">
            <a:avLst/>
          </a:prstGeom>
          <a:noFill/>
          <a:ln>
            <a:solidFill>
              <a:schemeClr val="accent1">
                <a:lumMod val="50000"/>
              </a:schemeClr>
            </a:solidFill>
          </a:ln>
        </p:spPr>
        <p:txBody>
          <a:bodyPr>
            <a:spAutoFit/>
          </a:bodyPr>
          <a:lstStyle/>
          <a:p>
            <a:pPr algn="ctr">
              <a:defRPr/>
            </a:pPr>
            <a:r>
              <a:rPr lang="en-US" sz="2400" dirty="0">
                <a:solidFill>
                  <a:srgbClr val="0033CC"/>
                </a:solidFill>
                <a:latin typeface="Arial" panose="020B0604020202020204" pitchFamily="34" charset="0"/>
                <a:ea typeface="ＭＳ Ｐゴシック" pitchFamily="-83" charset="-128"/>
                <a:cs typeface="Arial" panose="020B0604020202020204" pitchFamily="34" charset="0"/>
              </a:rPr>
              <a:t>Adequate or Inadequate?</a:t>
            </a:r>
          </a:p>
        </p:txBody>
      </p:sp>
    </p:spTree>
    <p:extLst>
      <p:ext uri="{BB962C8B-B14F-4D97-AF65-F5344CB8AC3E}">
        <p14:creationId xmlns:p14="http://schemas.microsoft.com/office/powerpoint/2010/main" val="30548811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Answer</a:t>
            </a:r>
          </a:p>
        </p:txBody>
      </p:sp>
      <p:sp>
        <p:nvSpPr>
          <p:cNvPr id="25603" name="Content Placeholder 2"/>
          <p:cNvSpPr>
            <a:spLocks noGrp="1"/>
          </p:cNvSpPr>
          <p:nvPr>
            <p:ph idx="1"/>
          </p:nvPr>
        </p:nvSpPr>
        <p:spPr>
          <a:xfrm>
            <a:off x="692888" y="1605516"/>
            <a:ext cx="7772400" cy="1963738"/>
          </a:xfrm>
        </p:spPr>
        <p:txBody>
          <a:bodyPr/>
          <a:lstStyle/>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r>
              <a:rPr lang="en-US" altLang="en-US" sz="3600" b="1" dirty="0" smtClean="0">
                <a:solidFill>
                  <a:srgbClr val="FF9900"/>
                </a:solidFill>
                <a:latin typeface="Arial" panose="020B0604020202020204" pitchFamily="34" charset="0"/>
                <a:ea typeface="ＭＳ Ｐゴシック" pitchFamily="34" charset="-128"/>
                <a:cs typeface="Arial" panose="020B0604020202020204" pitchFamily="34" charset="0"/>
              </a:rPr>
              <a:t>INADEQUATE</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13</a:t>
            </a:fld>
            <a:endParaRPr lang="en-US" dirty="0"/>
          </a:p>
        </p:txBody>
      </p:sp>
    </p:spTree>
    <p:extLst>
      <p:ext uri="{BB962C8B-B14F-4D97-AF65-F5344CB8AC3E}">
        <p14:creationId xmlns:p14="http://schemas.microsoft.com/office/powerpoint/2010/main" val="112225573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368631"/>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Improvements to Consider</a:t>
            </a:r>
          </a:p>
        </p:txBody>
      </p:sp>
      <p:sp>
        <p:nvSpPr>
          <p:cNvPr id="26627" name="Content Placeholder 2"/>
          <p:cNvSpPr>
            <a:spLocks noGrp="1"/>
          </p:cNvSpPr>
          <p:nvPr>
            <p:ph idx="1"/>
          </p:nvPr>
        </p:nvSpPr>
        <p:spPr>
          <a:xfrm>
            <a:off x="457200" y="1325563"/>
            <a:ext cx="8534400" cy="4664075"/>
          </a:xfrm>
        </p:spPr>
        <p:txBody>
          <a:bodyPr>
            <a:normAutofit/>
          </a:bodyPr>
          <a:lstStyle/>
          <a:p>
            <a:pPr marL="0" indent="0" eaLnBrk="1" hangingPunct="1">
              <a:spcBef>
                <a:spcPts val="0"/>
              </a:spcBef>
              <a:buFont typeface="Wingdings" pitchFamily="2" charset="2"/>
              <a:buNone/>
            </a:pPr>
            <a:r>
              <a:rPr lang="en-US" altLang="en-US" sz="2800" dirty="0" smtClean="0">
                <a:latin typeface="Arial" panose="020B0604020202020204" pitchFamily="34" charset="0"/>
                <a:ea typeface="ＭＳ Ｐゴシック" pitchFamily="34" charset="-128"/>
                <a:cs typeface="Arial" panose="020B0604020202020204" pitchFamily="34" charset="0"/>
              </a:rPr>
              <a:t>Subcontractor’s proposed labor rate is an average of 100 manufacturing employees. </a:t>
            </a:r>
          </a:p>
          <a:p>
            <a:pPr marL="0" indent="0" eaLnBrk="1" hangingPunct="1">
              <a:spcBef>
                <a:spcPts val="0"/>
              </a:spcBef>
              <a:buFont typeface="Wingdings" pitchFamily="2" charset="2"/>
              <a:buNone/>
            </a:pPr>
            <a:endParaRPr lang="en-US" altLang="en-US" sz="1200" dirty="0" smtClean="0">
              <a:latin typeface="Arial" panose="020B0604020202020204" pitchFamily="34" charset="0"/>
              <a:ea typeface="ＭＳ Ｐゴシック" pitchFamily="34" charset="-128"/>
              <a:cs typeface="Arial" panose="020B0604020202020204" pitchFamily="34" charset="0"/>
            </a:endParaRPr>
          </a:p>
          <a:p>
            <a:pPr marL="0" indent="0" eaLnBrk="1" hangingPunct="1">
              <a:spcBef>
                <a:spcPts val="1800"/>
              </a:spcBef>
              <a:buFont typeface="Wingdings" pitchFamily="2" charset="2"/>
              <a:buNone/>
            </a:pPr>
            <a:r>
              <a:rPr lang="en-US" altLang="en-US" sz="2800" dirty="0">
                <a:latin typeface="Arial" panose="020B0604020202020204" pitchFamily="34" charset="0"/>
                <a:ea typeface="ＭＳ Ｐゴシック" pitchFamily="34" charset="-128"/>
                <a:cs typeface="Arial" panose="020B0604020202020204" pitchFamily="34" charset="0"/>
              </a:rPr>
              <a:t>In addition to a recalculation consider the following:</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When averaging ensure representative of function being bid</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Validate labor rates by employee to labor records</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Compare labor rates to market labor rates</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Document the scope of the labor rate evaluation </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14</a:t>
            </a:fld>
            <a:endParaRPr lang="en-US" dirty="0"/>
          </a:p>
        </p:txBody>
      </p:sp>
    </p:spTree>
    <p:extLst>
      <p:ext uri="{BB962C8B-B14F-4D97-AF65-F5344CB8AC3E}">
        <p14:creationId xmlns:p14="http://schemas.microsoft.com/office/powerpoint/2010/main" val="281052553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370331"/>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Other Direct Costs </a:t>
            </a:r>
          </a:p>
        </p:txBody>
      </p:sp>
      <p:sp>
        <p:nvSpPr>
          <p:cNvPr id="27651" name="Content Placeholder 2"/>
          <p:cNvSpPr>
            <a:spLocks noGrp="1"/>
          </p:cNvSpPr>
          <p:nvPr>
            <p:ph idx="1"/>
          </p:nvPr>
        </p:nvSpPr>
        <p:spPr>
          <a:xfrm>
            <a:off x="457200" y="1317326"/>
            <a:ext cx="8229600" cy="5029685"/>
          </a:xfrm>
        </p:spPr>
        <p:txBody>
          <a:bodyPr>
            <a:noAutofit/>
          </a:bodyPr>
          <a:lstStyle/>
          <a:p>
            <a:pPr marL="571500" lvl="1" indent="-342900">
              <a:spcBef>
                <a:spcPts val="1800"/>
              </a:spcBef>
              <a:buBlip>
                <a:blip r:embed="rId3"/>
              </a:buBlip>
            </a:pPr>
            <a:r>
              <a:rPr lang="en-US" dirty="0" smtClean="0">
                <a:latin typeface="Arial" panose="020B0604020202020204" pitchFamily="34" charset="0"/>
                <a:ea typeface="ＭＳ Ｐゴシック" pitchFamily="34" charset="-128"/>
                <a:cs typeface="Arial" panose="020B0604020202020204" pitchFamily="34" charset="0"/>
              </a:rPr>
              <a:t>Other Direct Costs vary but could include items such as:</a:t>
            </a:r>
          </a:p>
          <a:p>
            <a:pPr marL="971550" lvl="2" indent="-342900">
              <a:spcBef>
                <a:spcPts val="1800"/>
              </a:spcBef>
              <a:buBlip>
                <a:blip r:embed="rId3"/>
              </a:buBlip>
            </a:pPr>
            <a:r>
              <a:rPr lang="en-US" dirty="0" smtClean="0">
                <a:latin typeface="Arial" panose="020B0604020202020204" pitchFamily="34" charset="0"/>
                <a:ea typeface="ＭＳ Ｐゴシック" pitchFamily="34" charset="-128"/>
                <a:cs typeface="Arial" panose="020B0604020202020204" pitchFamily="34" charset="0"/>
              </a:rPr>
              <a:t>Special tooling</a:t>
            </a:r>
          </a:p>
          <a:p>
            <a:pPr marL="971550" lvl="2" indent="-342900">
              <a:spcBef>
                <a:spcPts val="1800"/>
              </a:spcBef>
              <a:buBlip>
                <a:blip r:embed="rId3"/>
              </a:buBlip>
            </a:pPr>
            <a:r>
              <a:rPr lang="en-US" dirty="0" smtClean="0">
                <a:latin typeface="Arial" panose="020B0604020202020204" pitchFamily="34" charset="0"/>
                <a:ea typeface="ＭＳ Ｐゴシック" pitchFamily="34" charset="-128"/>
                <a:cs typeface="Arial" panose="020B0604020202020204" pitchFamily="34" charset="0"/>
              </a:rPr>
              <a:t>Packaging</a:t>
            </a:r>
          </a:p>
          <a:p>
            <a:pPr marL="971550" lvl="2" indent="-342900">
              <a:spcBef>
                <a:spcPts val="1800"/>
              </a:spcBef>
              <a:buBlip>
                <a:blip r:embed="rId3"/>
              </a:buBlip>
            </a:pPr>
            <a:r>
              <a:rPr lang="en-US" dirty="0" smtClean="0">
                <a:latin typeface="Arial" panose="020B0604020202020204" pitchFamily="34" charset="0"/>
                <a:ea typeface="ＭＳ Ｐゴシック" pitchFamily="34" charset="-128"/>
                <a:cs typeface="Arial" panose="020B0604020202020204" pitchFamily="34" charset="0"/>
              </a:rPr>
              <a:t>Travel </a:t>
            </a:r>
          </a:p>
          <a:p>
            <a:pPr marL="571500" lvl="1" indent="-342900">
              <a:spcBef>
                <a:spcPts val="1800"/>
              </a:spcBef>
              <a:buBlip>
                <a:blip r:embed="rId3"/>
              </a:buBlip>
            </a:pPr>
            <a:r>
              <a:rPr lang="en-US" altLang="en-US" dirty="0" smtClean="0">
                <a:latin typeface="Arial" panose="020B0604020202020204" pitchFamily="34" charset="0"/>
                <a:ea typeface="ＭＳ Ｐゴシック" pitchFamily="34" charset="-128"/>
                <a:cs typeface="Arial" panose="020B0604020202020204" pitchFamily="34" charset="0"/>
              </a:rPr>
              <a:t>The </a:t>
            </a:r>
            <a:r>
              <a:rPr lang="en-US" altLang="en-US" dirty="0">
                <a:latin typeface="Arial" panose="020B0604020202020204" pitchFamily="34" charset="0"/>
                <a:ea typeface="ＭＳ Ｐゴシック" pitchFamily="34" charset="-128"/>
                <a:cs typeface="Arial" panose="020B0604020202020204" pitchFamily="34" charset="0"/>
              </a:rPr>
              <a:t>basis for </a:t>
            </a:r>
            <a:r>
              <a:rPr lang="en-US" altLang="en-US" dirty="0" smtClean="0">
                <a:latin typeface="Arial" panose="020B0604020202020204" pitchFamily="34" charset="0"/>
                <a:ea typeface="ＭＳ Ｐゴシック" pitchFamily="34" charset="-128"/>
                <a:cs typeface="Arial" panose="020B0604020202020204" pitchFamily="34" charset="0"/>
              </a:rPr>
              <a:t>pricing should be included in the proposal </a:t>
            </a:r>
            <a:r>
              <a:rPr lang="en-US" altLang="en-US" dirty="0">
                <a:latin typeface="Arial" panose="020B0604020202020204" pitchFamily="34" charset="0"/>
                <a:ea typeface="ＭＳ Ｐゴシック" pitchFamily="34" charset="-128"/>
                <a:cs typeface="Arial" panose="020B0604020202020204" pitchFamily="34" charset="0"/>
              </a:rPr>
              <a:t>(vendor quotes, invoice prices, competitive bids, etc.)</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15</a:t>
            </a:fld>
            <a:endParaRPr lang="en-US" dirty="0"/>
          </a:p>
        </p:txBody>
      </p:sp>
    </p:spTree>
    <p:extLst>
      <p:ext uri="{BB962C8B-B14F-4D97-AF65-F5344CB8AC3E}">
        <p14:creationId xmlns:p14="http://schemas.microsoft.com/office/powerpoint/2010/main" val="10610698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370331"/>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Indirect Costs</a:t>
            </a:r>
          </a:p>
        </p:txBody>
      </p:sp>
      <p:sp>
        <p:nvSpPr>
          <p:cNvPr id="27651" name="Content Placeholder 2"/>
          <p:cNvSpPr>
            <a:spLocks noGrp="1"/>
          </p:cNvSpPr>
          <p:nvPr>
            <p:ph idx="1"/>
          </p:nvPr>
        </p:nvSpPr>
        <p:spPr>
          <a:xfrm>
            <a:off x="457200" y="1317326"/>
            <a:ext cx="8229600" cy="5029685"/>
          </a:xfrm>
        </p:spPr>
        <p:txBody>
          <a:bodyPr>
            <a:noAutofit/>
          </a:bodyPr>
          <a:lstStyle/>
          <a:p>
            <a:pPr marL="225425" indent="-225425">
              <a:spcBef>
                <a:spcPts val="0"/>
              </a:spcBef>
            </a:pPr>
            <a:r>
              <a:rPr lang="en-US" altLang="en-US" sz="2000" dirty="0" smtClean="0">
                <a:latin typeface="Arial" panose="020B0604020202020204" pitchFamily="34" charset="0"/>
                <a:ea typeface="ＭＳ Ｐゴシック" pitchFamily="34" charset="-128"/>
                <a:cs typeface="Arial" panose="020B0604020202020204" pitchFamily="34" charset="0"/>
              </a:rPr>
              <a:t>An adequate proposal includes the basis of the proposed indirect expense rates. </a:t>
            </a:r>
          </a:p>
          <a:p>
            <a:pPr marL="225425" indent="-225425">
              <a:spcBef>
                <a:spcPts val="800"/>
              </a:spcBef>
            </a:pPr>
            <a:r>
              <a:rPr lang="en-US" altLang="en-US" sz="2000" dirty="0" smtClean="0">
                <a:latin typeface="Arial" panose="020B0604020202020204" pitchFamily="34" charset="0"/>
                <a:ea typeface="ＭＳ Ｐゴシック" pitchFamily="34" charset="-128"/>
                <a:cs typeface="Arial" panose="020B0604020202020204" pitchFamily="34" charset="0"/>
              </a:rPr>
              <a:t>Required support is at least the current year detailed operating budget and a long range forecast/strategic plan covering all the periods of performance.</a:t>
            </a:r>
          </a:p>
          <a:p>
            <a:pPr marL="225425" indent="-225425">
              <a:spcBef>
                <a:spcPts val="800"/>
              </a:spcBef>
            </a:pPr>
            <a:r>
              <a:rPr lang="en-US" altLang="en-US" sz="2000" dirty="0" smtClean="0">
                <a:latin typeface="Arial" panose="020B0604020202020204" pitchFamily="34" charset="0"/>
                <a:ea typeface="ＭＳ Ｐゴシック" pitchFamily="34" charset="-128"/>
                <a:cs typeface="Arial" panose="020B0604020202020204" pitchFamily="34" charset="0"/>
              </a:rPr>
              <a:t>The operating budget should be at the department/pool level with expense item detail supporting anticipated contract performance.</a:t>
            </a:r>
          </a:p>
          <a:p>
            <a:pPr marL="225425" indent="-225425">
              <a:spcBef>
                <a:spcPts val="800"/>
              </a:spcBef>
            </a:pPr>
            <a:r>
              <a:rPr lang="en-US" altLang="en-US" sz="2000" dirty="0" smtClean="0">
                <a:latin typeface="Arial" panose="020B0604020202020204" pitchFamily="34" charset="0"/>
                <a:ea typeface="ＭＳ Ｐゴシック" pitchFamily="34" charset="-128"/>
                <a:cs typeface="Arial" panose="020B0604020202020204" pitchFamily="34" charset="0"/>
              </a:rPr>
              <a:t>The budget should detail indirect expenses and show the relationship of direct labor (or other indirect expense allocation bases) to sales projections.</a:t>
            </a:r>
          </a:p>
          <a:p>
            <a:pPr marL="225425" indent="-225425">
              <a:spcBef>
                <a:spcPts val="800"/>
              </a:spcBef>
            </a:pPr>
            <a:r>
              <a:rPr lang="en-US" altLang="en-US" sz="2000" dirty="0" smtClean="0">
                <a:latin typeface="Arial" panose="020B0604020202020204" pitchFamily="34" charset="0"/>
                <a:ea typeface="ＭＳ Ｐゴシック" pitchFamily="34" charset="-128"/>
                <a:cs typeface="Arial" panose="020B0604020202020204" pitchFamily="34" charset="0"/>
              </a:rPr>
              <a:t>Support also includes comparisons by year of projected overhead expenses by account to prior years’ incurred amounts. Out-year projections should be supported by the contractor’s analysis of the impact on its rates based on its long range forecast/strategic plan.</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16</a:t>
            </a:fld>
            <a:endParaRPr lang="en-US" dirty="0"/>
          </a:p>
        </p:txBody>
      </p:sp>
    </p:spTree>
    <p:extLst>
      <p:ext uri="{BB962C8B-B14F-4D97-AF65-F5344CB8AC3E}">
        <p14:creationId xmlns:p14="http://schemas.microsoft.com/office/powerpoint/2010/main" val="784216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359699"/>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Requirements</a:t>
            </a:r>
          </a:p>
        </p:txBody>
      </p:sp>
      <p:sp>
        <p:nvSpPr>
          <p:cNvPr id="28675" name="Content Placeholder 2"/>
          <p:cNvSpPr>
            <a:spLocks noGrp="1"/>
          </p:cNvSpPr>
          <p:nvPr>
            <p:ph idx="1"/>
          </p:nvPr>
        </p:nvSpPr>
        <p:spPr>
          <a:xfrm>
            <a:off x="457200" y="1576836"/>
            <a:ext cx="8585200" cy="4619570"/>
          </a:xfrm>
        </p:spPr>
        <p:txBody>
          <a:bodyPr>
            <a:normAutofit/>
          </a:bodyPr>
          <a:lstStyle/>
          <a:p>
            <a:pPr marL="0" lvl="0" indent="0">
              <a:spcBef>
                <a:spcPts val="0"/>
              </a:spcBef>
              <a:buNone/>
            </a:pPr>
            <a:r>
              <a:rPr lang="en-US" altLang="en-US" dirty="0" smtClean="0">
                <a:latin typeface="Arial" panose="020B0604020202020204" pitchFamily="34" charset="0"/>
                <a:ea typeface="ＭＳ Ｐゴシック" pitchFamily="34" charset="-128"/>
                <a:cs typeface="Arial" panose="020B0604020202020204" pitchFamily="34" charset="0"/>
              </a:rPr>
              <a:t>FAR 15.408 – Table 15-2 II C.</a:t>
            </a:r>
          </a:p>
          <a:p>
            <a:pPr marL="0" lvl="0" indent="0">
              <a:spcBef>
                <a:spcPts val="0"/>
              </a:spcBef>
              <a:buNone/>
            </a:pPr>
            <a:r>
              <a:rPr lang="en-US" altLang="en-US" dirty="0" smtClean="0">
                <a:latin typeface="Arial" panose="020B0604020202020204" pitchFamily="34" charset="0"/>
                <a:ea typeface="ＭＳ Ｐゴシック" pitchFamily="34" charset="-128"/>
                <a:cs typeface="Arial" panose="020B0604020202020204" pitchFamily="34" charset="0"/>
              </a:rPr>
              <a:t>Show trends and budgetary data to provide a basis for evaluating the reasonableness of proposed rates.</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17</a:t>
            </a:fld>
            <a:endParaRPr lang="en-US" dirty="0"/>
          </a:p>
        </p:txBody>
      </p:sp>
    </p:spTree>
    <p:extLst>
      <p:ext uri="{BB962C8B-B14F-4D97-AF65-F5344CB8AC3E}">
        <p14:creationId xmlns:p14="http://schemas.microsoft.com/office/powerpoint/2010/main" val="138899024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362393"/>
            <a:ext cx="9144000" cy="914400"/>
          </a:xfrm>
        </p:spPr>
        <p:txBody>
          <a:bodyPr>
            <a:noAutofit/>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Budgetary Data</a:t>
            </a:r>
          </a:p>
        </p:txBody>
      </p:sp>
      <p:sp>
        <p:nvSpPr>
          <p:cNvPr id="29699" name="Content Placeholder 2"/>
          <p:cNvSpPr>
            <a:spLocks noGrp="1"/>
          </p:cNvSpPr>
          <p:nvPr>
            <p:ph idx="1"/>
          </p:nvPr>
        </p:nvSpPr>
        <p:spPr>
          <a:xfrm>
            <a:off x="457200" y="1286257"/>
            <a:ext cx="8305800" cy="5080000"/>
          </a:xfrm>
        </p:spPr>
        <p:txBody>
          <a:bodyPr>
            <a:normAutofit fontScale="92500" lnSpcReduction="10000"/>
          </a:bodyPr>
          <a:lstStyle/>
          <a:p>
            <a:pPr lvl="0">
              <a:spcBef>
                <a:spcPts val="0"/>
              </a:spcBef>
            </a:pPr>
            <a:r>
              <a:rPr lang="en-US" altLang="en-US" sz="2800" dirty="0" smtClean="0">
                <a:latin typeface="Arial" panose="020B0604020202020204" pitchFamily="34" charset="0"/>
                <a:ea typeface="ＭＳ Ｐゴシック" pitchFamily="34" charset="-128"/>
                <a:cs typeface="Arial" panose="020B0604020202020204" pitchFamily="34" charset="0"/>
              </a:rPr>
              <a:t>Straight-lining out-year rates for future periods with no explanation is not adequate.</a:t>
            </a:r>
            <a:endParaRPr lang="en-US" altLang="en-US" sz="1400" dirty="0" smtClean="0">
              <a:latin typeface="Arial" panose="020B0604020202020204" pitchFamily="34" charset="0"/>
              <a:ea typeface="ＭＳ Ｐゴシック" pitchFamily="34" charset="-128"/>
              <a:cs typeface="Arial" panose="020B0604020202020204" pitchFamily="34" charset="0"/>
            </a:endParaRPr>
          </a:p>
          <a:p>
            <a:pPr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Support for out-year pools and bases should be made based on reasonable sales forecasts and contractor’s assumptions for changes, if any, to major cost groupings (e.g., variable, semi-variable, and fixed).</a:t>
            </a:r>
            <a:endParaRPr lang="en-US" altLang="en-US" sz="1400" dirty="0" smtClean="0">
              <a:latin typeface="Arial" panose="020B0604020202020204" pitchFamily="34" charset="0"/>
              <a:ea typeface="ＭＳ Ｐゴシック" pitchFamily="34" charset="-128"/>
              <a:cs typeface="Arial" panose="020B0604020202020204" pitchFamily="34" charset="0"/>
            </a:endParaRPr>
          </a:p>
          <a:p>
            <a:pPr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Small firms with limited budgetary data can use historical costs to estimate out-year rates.  However, the contractor should provide trend data with appropriate explanations to support that the historical costs are the most reasonable estimate.</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18</a:t>
            </a:fld>
            <a:endParaRPr lang="en-US" dirty="0"/>
          </a:p>
        </p:txBody>
      </p:sp>
    </p:spTree>
    <p:extLst>
      <p:ext uri="{BB962C8B-B14F-4D97-AF65-F5344CB8AC3E}">
        <p14:creationId xmlns:p14="http://schemas.microsoft.com/office/powerpoint/2010/main" val="10341785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0" y="357224"/>
            <a:ext cx="9144000" cy="1268375"/>
          </a:xfrm>
        </p:spPr>
        <p:txBody>
          <a:bodyPr/>
          <a:lstStyle/>
          <a:p>
            <a:r>
              <a:rPr lang="en-US" altLang="en-US" b="1" dirty="0">
                <a:latin typeface="Arial" panose="020B0604020202020204" pitchFamily="34" charset="0"/>
                <a:ea typeface="ＭＳ Ｐゴシック" pitchFamily="34" charset="-128"/>
                <a:cs typeface="Arial" panose="020B0604020202020204" pitchFamily="34" charset="0"/>
              </a:rPr>
              <a:t>Examples of Inadequate </a:t>
            </a:r>
            <a:r>
              <a:rPr lang="en-US" altLang="en-US" b="1" dirty="0" smtClean="0">
                <a:latin typeface="Arial" panose="020B0604020202020204" pitchFamily="34" charset="0"/>
                <a:ea typeface="ＭＳ Ｐゴシック" pitchFamily="34" charset="-128"/>
                <a:cs typeface="Arial" panose="020B0604020202020204" pitchFamily="34" charset="0"/>
              </a:rPr>
              <a:t>Budgetary Data</a:t>
            </a:r>
          </a:p>
        </p:txBody>
      </p:sp>
      <p:sp>
        <p:nvSpPr>
          <p:cNvPr id="30724" name="Content Placeholder 7"/>
          <p:cNvSpPr>
            <a:spLocks noGrp="1"/>
          </p:cNvSpPr>
          <p:nvPr>
            <p:ph sz="half" idx="2"/>
          </p:nvPr>
        </p:nvSpPr>
        <p:spPr>
          <a:xfrm>
            <a:off x="696686" y="1869504"/>
            <a:ext cx="7990114" cy="4821810"/>
          </a:xfrm>
        </p:spPr>
        <p:txBody>
          <a:bodyPr>
            <a:normAutofit/>
          </a:bodyPr>
          <a:lstStyle/>
          <a:p>
            <a:pPr eaLnBrk="1" hangingPunct="1">
              <a:buFontTx/>
              <a:buChar char="•"/>
            </a:pPr>
            <a:endParaRPr lang="en-US" altLang="en-US" sz="2000" dirty="0" smtClean="0">
              <a:ea typeface="ＭＳ Ｐゴシック" pitchFamily="34" charset="-128"/>
              <a:cs typeface="Times New Roman" pitchFamily="18" charset="0"/>
            </a:endParaRPr>
          </a:p>
          <a:p>
            <a:pPr>
              <a:lnSpc>
                <a:spcPct val="90000"/>
              </a:lnSpc>
              <a:spcBef>
                <a:spcPts val="0"/>
              </a:spcBef>
            </a:pPr>
            <a:r>
              <a:rPr lang="en-US" altLang="en-US" sz="2600" dirty="0">
                <a:latin typeface="Arial" panose="020B0604020202020204" pitchFamily="34" charset="0"/>
                <a:ea typeface="ＭＳ Ｐゴシック" pitchFamily="34" charset="-128"/>
                <a:cs typeface="Arial" panose="020B0604020202020204" pitchFamily="34" charset="0"/>
              </a:rPr>
              <a:t>“Flat-lined” indirect rates with no support for using the same rate each year of the period of </a:t>
            </a:r>
            <a:r>
              <a:rPr lang="en-US" altLang="en-US" sz="2600" dirty="0" smtClean="0">
                <a:latin typeface="Arial" panose="020B0604020202020204" pitchFamily="34" charset="0"/>
                <a:ea typeface="ＭＳ Ｐゴシック" pitchFamily="34" charset="-128"/>
                <a:cs typeface="Arial" panose="020B0604020202020204" pitchFamily="34" charset="0"/>
              </a:rPr>
              <a:t>performance</a:t>
            </a:r>
          </a:p>
          <a:p>
            <a:pPr>
              <a:lnSpc>
                <a:spcPct val="90000"/>
              </a:lnSpc>
              <a:spcBef>
                <a:spcPts val="0"/>
              </a:spcBef>
            </a:pPr>
            <a:endParaRPr lang="en-US" altLang="en-US" sz="2600" dirty="0">
              <a:latin typeface="Arial" panose="020B0604020202020204" pitchFamily="34" charset="0"/>
              <a:ea typeface="ＭＳ Ｐゴシック" pitchFamily="34" charset="-128"/>
              <a:cs typeface="Arial" panose="020B0604020202020204" pitchFamily="34" charset="0"/>
            </a:endParaRPr>
          </a:p>
          <a:p>
            <a:pPr>
              <a:lnSpc>
                <a:spcPct val="90000"/>
              </a:lnSpc>
              <a:spcBef>
                <a:spcPts val="0"/>
              </a:spcBef>
            </a:pPr>
            <a:r>
              <a:rPr lang="en-US" altLang="en-US" sz="2600" dirty="0">
                <a:latin typeface="Arial" panose="020B0604020202020204" pitchFamily="34" charset="0"/>
                <a:ea typeface="ＭＳ Ｐゴシック" pitchFamily="34" charset="-128"/>
                <a:cs typeface="Arial" panose="020B0604020202020204" pitchFamily="34" charset="0"/>
              </a:rPr>
              <a:t>No detailed budgetary data </a:t>
            </a:r>
            <a:r>
              <a:rPr lang="en-US" altLang="en-US" sz="2600" dirty="0" smtClean="0">
                <a:latin typeface="Arial" panose="020B0604020202020204" pitchFamily="34" charset="0"/>
                <a:ea typeface="ＭＳ Ｐゴシック" pitchFamily="34" charset="-128"/>
                <a:cs typeface="Arial" panose="020B0604020202020204" pitchFamily="34" charset="0"/>
              </a:rPr>
              <a:t>provided</a:t>
            </a:r>
          </a:p>
          <a:p>
            <a:pPr marL="0" indent="0">
              <a:lnSpc>
                <a:spcPct val="90000"/>
              </a:lnSpc>
              <a:spcBef>
                <a:spcPts val="0"/>
              </a:spcBef>
              <a:buNone/>
            </a:pPr>
            <a:endParaRPr lang="en-US" altLang="en-US" sz="2600" dirty="0">
              <a:latin typeface="Arial" panose="020B0604020202020204" pitchFamily="34" charset="0"/>
              <a:ea typeface="ＭＳ Ｐゴシック" pitchFamily="34" charset="-128"/>
              <a:cs typeface="Arial" panose="020B0604020202020204" pitchFamily="34" charset="0"/>
            </a:endParaRPr>
          </a:p>
          <a:p>
            <a:pPr>
              <a:lnSpc>
                <a:spcPct val="90000"/>
              </a:lnSpc>
              <a:spcBef>
                <a:spcPts val="0"/>
              </a:spcBef>
            </a:pPr>
            <a:r>
              <a:rPr lang="en-US" altLang="en-US" sz="2600" dirty="0">
                <a:latin typeface="Arial" panose="020B0604020202020204" pitchFamily="34" charset="0"/>
                <a:ea typeface="ＭＳ Ｐゴシック" pitchFamily="34" charset="-128"/>
                <a:cs typeface="Arial" panose="020B0604020202020204" pitchFamily="34" charset="0"/>
              </a:rPr>
              <a:t>Projections provided for only the first year of proposal’s period of performance</a:t>
            </a:r>
          </a:p>
        </p:txBody>
      </p:sp>
      <p:sp>
        <p:nvSpPr>
          <p:cNvPr id="9"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19</a:t>
            </a:fld>
            <a:endParaRPr lang="en-US" dirty="0"/>
          </a:p>
        </p:txBody>
      </p:sp>
    </p:spTree>
    <p:extLst>
      <p:ext uri="{BB962C8B-B14F-4D97-AF65-F5344CB8AC3E}">
        <p14:creationId xmlns:p14="http://schemas.microsoft.com/office/powerpoint/2010/main" val="152137740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457673"/>
            <a:ext cx="9144000" cy="914400"/>
          </a:xfrm>
        </p:spPr>
        <p:txBody>
          <a:bodyPr>
            <a:normAutofit/>
          </a:bodyPr>
          <a:lstStyle/>
          <a:p>
            <a:pPr eaLnBrk="1" hangingPunct="1"/>
            <a:r>
              <a:rPr lang="en-US" altLang="en-US" sz="4000" b="1" dirty="0" smtClean="0">
                <a:latin typeface="Arial" panose="020B0604020202020204" pitchFamily="34" charset="0"/>
                <a:ea typeface="ＭＳ Ｐゴシック" pitchFamily="34" charset="-128"/>
                <a:cs typeface="Arial" panose="020B0604020202020204" pitchFamily="34" charset="0"/>
              </a:rPr>
              <a:t>Today’s Discussion</a:t>
            </a:r>
          </a:p>
        </p:txBody>
      </p:sp>
      <p:sp>
        <p:nvSpPr>
          <p:cNvPr id="14339" name="Content Placeholder 2"/>
          <p:cNvSpPr>
            <a:spLocks noGrp="1"/>
          </p:cNvSpPr>
          <p:nvPr>
            <p:ph idx="1"/>
          </p:nvPr>
        </p:nvSpPr>
        <p:spPr>
          <a:xfrm>
            <a:off x="457200" y="1769836"/>
            <a:ext cx="8305800" cy="4141107"/>
          </a:xfrm>
        </p:spPr>
        <p:txBody>
          <a:bodyPr/>
          <a:lstStyle/>
          <a:p>
            <a:pPr eaLnBrk="1" hangingPunct="1"/>
            <a:r>
              <a:rPr lang="en-US" altLang="en-US" dirty="0" smtClean="0">
                <a:latin typeface="Arial" panose="020B0604020202020204" pitchFamily="34" charset="0"/>
                <a:ea typeface="ＭＳ Ｐゴシック" pitchFamily="34" charset="-128"/>
                <a:cs typeface="Arial" panose="020B0604020202020204" pitchFamily="34" charset="0"/>
              </a:rPr>
              <a:t>Price Proposal </a:t>
            </a:r>
          </a:p>
          <a:p>
            <a:pPr marL="742950" lvl="2" indent="-342900"/>
            <a:r>
              <a:rPr lang="en-US" altLang="en-US" sz="2800" dirty="0">
                <a:latin typeface="Arial" panose="020B0604020202020204" pitchFamily="34" charset="0"/>
                <a:ea typeface="ＭＳ Ｐゴシック" pitchFamily="34" charset="-128"/>
                <a:cs typeface="Arial" panose="020B0604020202020204" pitchFamily="34" charset="0"/>
              </a:rPr>
              <a:t>Price Proposal Adequacy</a:t>
            </a:r>
          </a:p>
          <a:p>
            <a:pPr marL="742950" lvl="2" indent="-342900"/>
            <a:r>
              <a:rPr lang="en-US" altLang="en-US" sz="2800" dirty="0">
                <a:latin typeface="Arial" panose="020B0604020202020204" pitchFamily="34" charset="0"/>
                <a:ea typeface="ＭＳ Ｐゴシック" pitchFamily="34" charset="-128"/>
                <a:cs typeface="Arial" panose="020B0604020202020204" pitchFamily="34" charset="0"/>
              </a:rPr>
              <a:t>Common Proposal Deficiencies</a:t>
            </a:r>
          </a:p>
          <a:p>
            <a:pPr eaLnBrk="1" hangingPunct="1">
              <a:spcBef>
                <a:spcPts val="3600"/>
              </a:spcBef>
            </a:pPr>
            <a:r>
              <a:rPr lang="en-US" altLang="en-US" dirty="0" smtClean="0">
                <a:latin typeface="Arial" panose="020B0604020202020204" pitchFamily="34" charset="0"/>
                <a:ea typeface="ＭＳ Ｐゴシック" pitchFamily="34" charset="-128"/>
                <a:cs typeface="Arial" panose="020B0604020202020204" pitchFamily="34" charset="0"/>
              </a:rPr>
              <a:t>Adequate Cost or Pricing Data</a:t>
            </a:r>
          </a:p>
          <a:p>
            <a:pPr eaLnBrk="1" hangingPunct="1">
              <a:spcBef>
                <a:spcPts val="3600"/>
              </a:spcBef>
            </a:pPr>
            <a:r>
              <a:rPr lang="en-US" altLang="en-US" dirty="0" smtClean="0">
                <a:latin typeface="Arial" panose="020B0604020202020204" pitchFamily="34" charset="0"/>
                <a:ea typeface="ＭＳ Ｐゴシック" pitchFamily="34" charset="-128"/>
                <a:cs typeface="Arial" panose="020B0604020202020204" pitchFamily="34" charset="0"/>
              </a:rPr>
              <a:t>On-line Resources</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a:t>
            </a:fld>
            <a:endParaRPr lang="en-US" dirty="0"/>
          </a:p>
        </p:txBody>
      </p:sp>
    </p:spTree>
    <p:extLst>
      <p:ext uri="{BB962C8B-B14F-4D97-AF65-F5344CB8AC3E}">
        <p14:creationId xmlns:p14="http://schemas.microsoft.com/office/powerpoint/2010/main" val="39213267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Budgetary Data</a:t>
            </a:r>
          </a:p>
        </p:txBody>
      </p:sp>
      <p:sp>
        <p:nvSpPr>
          <p:cNvPr id="4" name="Content Placeholder 3"/>
          <p:cNvSpPr>
            <a:spLocks noGrp="1"/>
          </p:cNvSpPr>
          <p:nvPr>
            <p:ph idx="1"/>
          </p:nvPr>
        </p:nvSpPr>
        <p:spPr>
          <a:xfrm>
            <a:off x="533400" y="1600200"/>
            <a:ext cx="8164551" cy="4105656"/>
          </a:xfrm>
          <a:ln>
            <a:miter lim="800000"/>
            <a:headEnd/>
            <a:tailEnd/>
          </a:ln>
          <a:extLst/>
        </p:spPr>
        <p:txBody>
          <a:bodyPr/>
          <a:lstStyle/>
          <a:p>
            <a:pP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Adequate Data</a:t>
            </a:r>
            <a:r>
              <a:rPr lang="en-US" sz="2400" dirty="0" smtClean="0">
                <a:latin typeface="Arial" panose="020B0604020202020204" pitchFamily="34" charset="0"/>
                <a:cs typeface="Arial" panose="020B0604020202020204" pitchFamily="34" charset="0"/>
              </a:rPr>
              <a:t>:</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Better planning</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Efficient and timely audits</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More accurate cost estimates</a:t>
            </a:r>
          </a:p>
          <a:p>
            <a:pPr algn="r" eaLnBrk="1" hangingPunct="1">
              <a:buFont typeface="Wingdings" pitchFamily="2" charset="2"/>
              <a:buNone/>
              <a:defRPr/>
            </a:pPr>
            <a:endParaRPr lang="en-US" sz="2400" u="sng" dirty="0" smtClean="0">
              <a:latin typeface="Arial" panose="020B0604020202020204" pitchFamily="34" charset="0"/>
              <a:cs typeface="Arial" panose="020B0604020202020204" pitchFamily="34" charset="0"/>
            </a:endParaRPr>
          </a:p>
          <a:p>
            <a:pPr algn="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Inadequate Data</a:t>
            </a:r>
            <a:r>
              <a:rPr lang="en-US" sz="2400" dirty="0" smtClean="0">
                <a:latin typeface="Arial" panose="020B0604020202020204" pitchFamily="34" charset="0"/>
                <a:cs typeface="Arial" panose="020B0604020202020204" pitchFamily="34" charset="0"/>
              </a:rPr>
              <a:t>:</a:t>
            </a:r>
          </a:p>
          <a:p>
            <a:pPr algn="r" eaLnBrk="1" hangingPunct="1">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More lengthy audits</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 Adverse audit opinion</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Delay in negotiation</a:t>
            </a:r>
          </a:p>
          <a:p>
            <a:pPr eaLnBrk="1" hangingPunct="1">
              <a:defRPr/>
            </a:pPr>
            <a:endParaRPr lang="en-US" dirty="0"/>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20</a:t>
            </a:fld>
            <a:endParaRPr lang="en-US" dirty="0"/>
          </a:p>
        </p:txBody>
      </p:sp>
    </p:spTree>
    <p:extLst>
      <p:ext uri="{BB962C8B-B14F-4D97-AF65-F5344CB8AC3E}">
        <p14:creationId xmlns:p14="http://schemas.microsoft.com/office/powerpoint/2010/main" val="13208896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or Inadequate</a:t>
            </a:r>
          </a:p>
        </p:txBody>
      </p:sp>
      <p:sp>
        <p:nvSpPr>
          <p:cNvPr id="6"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21</a:t>
            </a:fld>
            <a:endParaRPr lang="en-US" dirty="0"/>
          </a:p>
        </p:txBody>
      </p:sp>
      <p:sp>
        <p:nvSpPr>
          <p:cNvPr id="5" name="TextBox 4"/>
          <p:cNvSpPr txBox="1"/>
          <p:nvPr/>
        </p:nvSpPr>
        <p:spPr>
          <a:xfrm>
            <a:off x="1143000" y="5105400"/>
            <a:ext cx="6934200" cy="461665"/>
          </a:xfrm>
          <a:prstGeom prst="rect">
            <a:avLst/>
          </a:prstGeom>
          <a:noFill/>
          <a:ln>
            <a:solidFill>
              <a:schemeClr val="accent1">
                <a:lumMod val="50000"/>
              </a:schemeClr>
            </a:solidFill>
          </a:ln>
        </p:spPr>
        <p:txBody>
          <a:bodyPr>
            <a:spAutoFit/>
          </a:bodyPr>
          <a:lstStyle/>
          <a:p>
            <a:pPr algn="ctr">
              <a:defRPr/>
            </a:pPr>
            <a:r>
              <a:rPr lang="en-US" sz="2400" dirty="0">
                <a:solidFill>
                  <a:srgbClr val="0033CC"/>
                </a:solidFill>
                <a:latin typeface="Arial" panose="020B0604020202020204" pitchFamily="34" charset="0"/>
                <a:ea typeface="ＭＳ Ｐゴシック" pitchFamily="-83" charset="-128"/>
                <a:cs typeface="Arial" panose="020B0604020202020204" pitchFamily="34" charset="0"/>
              </a:rPr>
              <a:t>Explanation Adequate or Inadequate?</a:t>
            </a:r>
          </a:p>
        </p:txBody>
      </p:sp>
      <p:pic>
        <p:nvPicPr>
          <p:cNvPr id="3" name="Picture 2"/>
          <p:cNvPicPr>
            <a:picLocks noChangeAspect="1"/>
          </p:cNvPicPr>
          <p:nvPr/>
        </p:nvPicPr>
        <p:blipFill>
          <a:blip r:embed="rId3"/>
          <a:stretch>
            <a:fillRect/>
          </a:stretch>
        </p:blipFill>
        <p:spPr>
          <a:xfrm>
            <a:off x="1016762" y="1718136"/>
            <a:ext cx="6946619" cy="1590004"/>
          </a:xfrm>
          <a:prstGeom prst="rect">
            <a:avLst/>
          </a:prstGeom>
        </p:spPr>
      </p:pic>
    </p:spTree>
    <p:extLst>
      <p:ext uri="{BB962C8B-B14F-4D97-AF65-F5344CB8AC3E}">
        <p14:creationId xmlns:p14="http://schemas.microsoft.com/office/powerpoint/2010/main" val="43945862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or Inadequate</a:t>
            </a:r>
          </a:p>
        </p:txBody>
      </p:sp>
      <p:sp>
        <p:nvSpPr>
          <p:cNvPr id="33795" name="Content Placeholder 2"/>
          <p:cNvSpPr>
            <a:spLocks noGrp="1"/>
          </p:cNvSpPr>
          <p:nvPr>
            <p:ph idx="1"/>
          </p:nvPr>
        </p:nvSpPr>
        <p:spPr>
          <a:xfrm>
            <a:off x="644913" y="1583473"/>
            <a:ext cx="7772400" cy="2406650"/>
          </a:xfrm>
        </p:spPr>
        <p:txBody>
          <a:bodyPr/>
          <a:lstStyle/>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r>
              <a:rPr lang="en-US" altLang="en-US" sz="3600" b="1" dirty="0" smtClean="0">
                <a:solidFill>
                  <a:srgbClr val="FF9900"/>
                </a:solidFill>
                <a:latin typeface="Arial" panose="020B0604020202020204" pitchFamily="34" charset="0"/>
                <a:ea typeface="ＭＳ Ｐゴシック" pitchFamily="34" charset="-128"/>
                <a:cs typeface="Arial" panose="020B0604020202020204" pitchFamily="34" charset="0"/>
              </a:rPr>
              <a:t>INADEQUATE</a:t>
            </a:r>
          </a:p>
          <a:p>
            <a:pPr eaLnBrk="1" hangingPunct="1"/>
            <a:endParaRPr lang="en-US" altLang="en-US" dirty="0" smtClean="0">
              <a:latin typeface="Arial" charset="0"/>
              <a:ea typeface="ＭＳ Ｐゴシック" pitchFamily="34" charset="-128"/>
            </a:endParaRP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22</a:t>
            </a:fld>
            <a:endParaRPr lang="en-US" dirty="0"/>
          </a:p>
        </p:txBody>
      </p:sp>
    </p:spTree>
    <p:extLst>
      <p:ext uri="{BB962C8B-B14F-4D97-AF65-F5344CB8AC3E}">
        <p14:creationId xmlns:p14="http://schemas.microsoft.com/office/powerpoint/2010/main" val="341515176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359699"/>
            <a:ext cx="9144000" cy="914400"/>
          </a:xfrm>
        </p:spPr>
        <p:txBody>
          <a:bodyPr>
            <a:normAutofit/>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Improvements to Consider</a:t>
            </a:r>
          </a:p>
        </p:txBody>
      </p:sp>
      <p:sp>
        <p:nvSpPr>
          <p:cNvPr id="34819" name="Content Placeholder 2"/>
          <p:cNvSpPr>
            <a:spLocks noGrp="1"/>
          </p:cNvSpPr>
          <p:nvPr>
            <p:ph idx="1"/>
          </p:nvPr>
        </p:nvSpPr>
        <p:spPr>
          <a:xfrm>
            <a:off x="467833" y="1406074"/>
            <a:ext cx="8295167" cy="4825043"/>
          </a:xfrm>
        </p:spPr>
        <p:txBody>
          <a:bodyPr>
            <a:normAutofit/>
          </a:bodyPr>
          <a:lstStyle/>
          <a:p>
            <a:pPr marL="0" indent="0" eaLnBrk="1" hangingPunct="1">
              <a:spcBef>
                <a:spcPts val="0"/>
              </a:spcBef>
              <a:buFont typeface="Wingdings" pitchFamily="2" charset="2"/>
              <a:buNone/>
            </a:pPr>
            <a:r>
              <a:rPr lang="en-US" altLang="en-US" sz="2800" dirty="0" smtClean="0">
                <a:latin typeface="Arial" panose="020B0604020202020204" pitchFamily="34" charset="0"/>
                <a:ea typeface="ＭＳ Ｐゴシック" pitchFamily="34" charset="-128"/>
                <a:cs typeface="Arial" panose="020B0604020202020204" pitchFamily="34" charset="0"/>
              </a:rPr>
              <a:t>Straight lining out-years rates for lack of budgetary data is not acceptable. </a:t>
            </a:r>
            <a:endParaRPr lang="en-US" altLang="en-US" sz="1200" dirty="0" smtClean="0">
              <a:solidFill>
                <a:srgbClr val="FF0000"/>
              </a:solidFill>
              <a:latin typeface="Arial" panose="020B0604020202020204" pitchFamily="34" charset="0"/>
              <a:ea typeface="ＭＳ Ｐゴシック" pitchFamily="34" charset="-128"/>
              <a:cs typeface="Arial" panose="020B0604020202020204" pitchFamily="34" charset="0"/>
            </a:endParaRPr>
          </a:p>
          <a:p>
            <a:pPr eaLnBrk="1" hangingPunct="1">
              <a:spcBef>
                <a:spcPts val="1800"/>
              </a:spcBef>
              <a:buFont typeface="Wingdings" pitchFamily="2" charset="2"/>
              <a:buNone/>
            </a:pPr>
            <a:r>
              <a:rPr lang="en-US" altLang="en-US" sz="2800" dirty="0">
                <a:latin typeface="Arial" panose="020B0604020202020204" pitchFamily="34" charset="0"/>
                <a:ea typeface="ＭＳ Ｐゴシック" pitchFamily="34" charset="-128"/>
                <a:cs typeface="Arial" panose="020B0604020202020204" pitchFamily="34" charset="0"/>
              </a:rPr>
              <a:t>Consider the following:</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Explain differences in trended rates</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Explain why the rate will not change</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Consider an analysis of fixed, variable, and semi-variable costs</a:t>
            </a:r>
          </a:p>
          <a:p>
            <a:pPr marL="565150" lvl="0">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Any upcoming changes</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23</a:t>
            </a:fld>
            <a:endParaRPr lang="en-US" dirty="0"/>
          </a:p>
        </p:txBody>
      </p:sp>
    </p:spTree>
    <p:extLst>
      <p:ext uri="{BB962C8B-B14F-4D97-AF65-F5344CB8AC3E}">
        <p14:creationId xmlns:p14="http://schemas.microsoft.com/office/powerpoint/2010/main" val="8162205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Cost or Pricing</a:t>
            </a:r>
          </a:p>
        </p:txBody>
      </p:sp>
      <p:sp>
        <p:nvSpPr>
          <p:cNvPr id="35843" name="Content Placeholder 2"/>
          <p:cNvSpPr>
            <a:spLocks noGrp="1"/>
          </p:cNvSpPr>
          <p:nvPr>
            <p:ph idx="1"/>
          </p:nvPr>
        </p:nvSpPr>
        <p:spPr>
          <a:xfrm>
            <a:off x="355002" y="1661628"/>
            <a:ext cx="8530814" cy="4393373"/>
          </a:xfrm>
        </p:spPr>
        <p:txBody>
          <a:bodyPr>
            <a:noAutofit/>
          </a:bodyPr>
          <a:lstStyle/>
          <a:p>
            <a:pPr marL="344488" indent="-344488" eaLnBrk="1" hangingPunct="1"/>
            <a:r>
              <a:rPr lang="en-US" altLang="en-US" dirty="0" smtClean="0">
                <a:latin typeface="Arial" panose="020B0604020202020204" pitchFamily="34" charset="0"/>
                <a:ea typeface="ＭＳ Ｐゴシック" pitchFamily="34" charset="-128"/>
                <a:cs typeface="Arial" panose="020B0604020202020204" pitchFamily="34" charset="0"/>
              </a:rPr>
              <a:t>Factual and verifiable</a:t>
            </a:r>
          </a:p>
          <a:p>
            <a:pPr marL="344488" indent="-344488" eaLnBrk="1" hangingPunct="1">
              <a:spcBef>
                <a:spcPts val="1800"/>
              </a:spcBef>
            </a:pPr>
            <a:r>
              <a:rPr lang="en-US" altLang="en-US" dirty="0" smtClean="0">
                <a:latin typeface="Arial" panose="020B0604020202020204" pitchFamily="34" charset="0"/>
                <a:ea typeface="ＭＳ Ｐゴシック" pitchFamily="34" charset="-128"/>
                <a:cs typeface="Arial" panose="020B0604020202020204" pitchFamily="34" charset="0"/>
              </a:rPr>
              <a:t>Includes data in forming a basis for judgment</a:t>
            </a:r>
          </a:p>
          <a:p>
            <a:pPr marL="344488" indent="-344488" eaLnBrk="1" hangingPunct="1">
              <a:spcBef>
                <a:spcPts val="1800"/>
              </a:spcBef>
            </a:pPr>
            <a:r>
              <a:rPr lang="en-US" altLang="en-US" dirty="0" smtClean="0">
                <a:latin typeface="Arial" panose="020B0604020202020204" pitchFamily="34" charset="0"/>
                <a:ea typeface="ＭＳ Ｐゴシック" pitchFamily="34" charset="-128"/>
                <a:cs typeface="Arial" panose="020B0604020202020204" pitchFamily="34" charset="0"/>
              </a:rPr>
              <a:t>All facts that can be reasonably expected to contribute to the soundness of estimates of future costs and to the validity of determination of costs already incurred</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24</a:t>
            </a:fld>
            <a:endParaRPr lang="en-US" dirty="0"/>
          </a:p>
        </p:txBody>
      </p:sp>
    </p:spTree>
    <p:extLst>
      <p:ext uri="{BB962C8B-B14F-4D97-AF65-F5344CB8AC3E}">
        <p14:creationId xmlns:p14="http://schemas.microsoft.com/office/powerpoint/2010/main" val="230115026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365457"/>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Definition/Requirements</a:t>
            </a:r>
          </a:p>
        </p:txBody>
      </p:sp>
      <p:sp>
        <p:nvSpPr>
          <p:cNvPr id="36867" name="Content Placeholder 2"/>
          <p:cNvSpPr>
            <a:spLocks noGrp="1"/>
          </p:cNvSpPr>
          <p:nvPr>
            <p:ph idx="1"/>
          </p:nvPr>
        </p:nvSpPr>
        <p:spPr>
          <a:xfrm>
            <a:off x="238125" y="1316038"/>
            <a:ext cx="8524875" cy="4977186"/>
          </a:xfrm>
        </p:spPr>
        <p:txBody>
          <a:bodyPr>
            <a:noAutofit/>
          </a:bodyPr>
          <a:lstStyle/>
          <a:p>
            <a:pPr eaLnBrk="1" hangingPunct="1"/>
            <a:r>
              <a:rPr lang="en-US" altLang="en-US" sz="2200" u="sng" dirty="0" smtClean="0">
                <a:latin typeface="Arial" panose="020B0604020202020204" pitchFamily="34" charset="0"/>
                <a:ea typeface="ＭＳ Ｐゴシック" pitchFamily="34" charset="-128"/>
                <a:cs typeface="Arial" panose="020B0604020202020204" pitchFamily="34" charset="0"/>
              </a:rPr>
              <a:t>FAR 2.101 – Cost or Pricing Data</a:t>
            </a:r>
          </a:p>
          <a:p>
            <a:pPr marL="339725" indent="0" eaLnBrk="1" hangingPunct="1">
              <a:spcBef>
                <a:spcPts val="200"/>
              </a:spcBef>
              <a:buNone/>
            </a:pPr>
            <a:r>
              <a:rPr lang="en-US" altLang="en-US" sz="2200" dirty="0" smtClean="0">
                <a:latin typeface="Arial" panose="020B0604020202020204" pitchFamily="34" charset="0"/>
                <a:ea typeface="ＭＳ Ｐゴシック" pitchFamily="34" charset="-128"/>
                <a:cs typeface="Arial" panose="020B0604020202020204" pitchFamily="34" charset="0"/>
              </a:rPr>
              <a:t>All facts existing up to the time of agreement on price which prudent buyers and sellers would reasonably expect </a:t>
            </a:r>
            <a:r>
              <a:rPr lang="en-US" altLang="en-US" sz="2200" smtClean="0">
                <a:latin typeface="Arial" panose="020B0604020202020204" pitchFamily="34" charset="0"/>
                <a:ea typeface="ＭＳ Ｐゴシック" pitchFamily="34" charset="-128"/>
                <a:cs typeface="Arial" panose="020B0604020202020204" pitchFamily="34" charset="0"/>
              </a:rPr>
              <a:t>to affect </a:t>
            </a:r>
            <a:r>
              <a:rPr lang="en-US" altLang="en-US" sz="2200" dirty="0" smtClean="0">
                <a:latin typeface="Arial" panose="020B0604020202020204" pitchFamily="34" charset="0"/>
                <a:ea typeface="ＭＳ Ｐゴシック" pitchFamily="34" charset="-128"/>
                <a:cs typeface="Arial" panose="020B0604020202020204" pitchFamily="34" charset="0"/>
              </a:rPr>
              <a:t>price negotiations significantly.</a:t>
            </a:r>
            <a:endParaRPr lang="en-US" altLang="en-US" sz="1100" dirty="0" smtClean="0">
              <a:latin typeface="Arial" panose="020B0604020202020204" pitchFamily="34" charset="0"/>
              <a:ea typeface="ＭＳ Ｐゴシック" pitchFamily="34" charset="-128"/>
              <a:cs typeface="Arial" panose="020B0604020202020204" pitchFamily="34" charset="0"/>
            </a:endParaRPr>
          </a:p>
          <a:p>
            <a:pPr eaLnBrk="1" hangingPunct="1">
              <a:spcBef>
                <a:spcPts val="1400"/>
              </a:spcBef>
            </a:pPr>
            <a:r>
              <a:rPr lang="en-US" altLang="en-US" sz="2200" u="sng" dirty="0" smtClean="0">
                <a:latin typeface="Arial" panose="020B0604020202020204" pitchFamily="34" charset="0"/>
                <a:ea typeface="ＭＳ Ｐゴシック" pitchFamily="34" charset="-128"/>
                <a:cs typeface="Arial" panose="020B0604020202020204" pitchFamily="34" charset="0"/>
              </a:rPr>
              <a:t>FAR 15.406-2</a:t>
            </a:r>
          </a:p>
          <a:p>
            <a:pPr marL="339725" indent="0" eaLnBrk="1" hangingPunct="1">
              <a:spcBef>
                <a:spcPts val="200"/>
              </a:spcBef>
              <a:buNone/>
            </a:pPr>
            <a:r>
              <a:rPr lang="en-US" altLang="en-US" sz="2200" dirty="0" smtClean="0">
                <a:latin typeface="Arial" panose="020B0604020202020204" pitchFamily="34" charset="0"/>
                <a:ea typeface="ＭＳ Ｐゴシック" pitchFamily="34" charset="-128"/>
                <a:cs typeface="Arial" panose="020B0604020202020204" pitchFamily="34" charset="0"/>
              </a:rPr>
              <a:t>Requires certification that data is current, accurate, and complete.</a:t>
            </a:r>
            <a:endParaRPr lang="en-US" altLang="en-US" sz="1100" dirty="0" smtClean="0">
              <a:latin typeface="Arial" panose="020B0604020202020204" pitchFamily="34" charset="0"/>
              <a:ea typeface="ＭＳ Ｐゴシック" pitchFamily="34" charset="-128"/>
              <a:cs typeface="Arial" panose="020B0604020202020204" pitchFamily="34" charset="0"/>
            </a:endParaRPr>
          </a:p>
          <a:p>
            <a:pPr eaLnBrk="1" hangingPunct="1">
              <a:spcBef>
                <a:spcPts val="1400"/>
              </a:spcBef>
            </a:pPr>
            <a:r>
              <a:rPr lang="en-US" altLang="en-US" sz="2200" u="sng" dirty="0" smtClean="0">
                <a:latin typeface="Arial" panose="020B0604020202020204" pitchFamily="34" charset="0"/>
                <a:ea typeface="ＭＳ Ｐゴシック" pitchFamily="34" charset="-128"/>
                <a:cs typeface="Arial" panose="020B0604020202020204" pitchFamily="34" charset="0"/>
              </a:rPr>
              <a:t>Truth in Negotiations (TINA)</a:t>
            </a:r>
          </a:p>
          <a:p>
            <a:pPr eaLnBrk="1" hangingPunct="1">
              <a:spcBef>
                <a:spcPts val="200"/>
              </a:spcBef>
              <a:buFont typeface="Wingdings" pitchFamily="2" charset="2"/>
              <a:buNone/>
            </a:pPr>
            <a:r>
              <a:rPr lang="en-US" altLang="en-US" sz="2200" dirty="0" smtClean="0">
                <a:latin typeface="Arial" panose="020B0604020202020204" pitchFamily="34" charset="0"/>
                <a:ea typeface="ＭＳ Ｐゴシック" pitchFamily="34" charset="-128"/>
                <a:cs typeface="Arial" panose="020B0604020202020204" pitchFamily="34" charset="0"/>
              </a:rPr>
              <a:t>	(10 U.S.C. 2306(a)) Requires contractors to submit accurate, complete, and current cost or pricing data when negotiating contracts with the Government.  It also provides the Government with a price reduction remedy if a contractor fails to comply and provides provisions for interest and penalties.</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25</a:t>
            </a:fld>
            <a:endParaRPr lang="en-US" dirty="0"/>
          </a:p>
        </p:txBody>
      </p:sp>
    </p:spTree>
    <p:extLst>
      <p:ext uri="{BB962C8B-B14F-4D97-AF65-F5344CB8AC3E}">
        <p14:creationId xmlns:p14="http://schemas.microsoft.com/office/powerpoint/2010/main" val="406080626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370331"/>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Examples of Cost or Pricing</a:t>
            </a:r>
          </a:p>
        </p:txBody>
      </p:sp>
      <p:sp>
        <p:nvSpPr>
          <p:cNvPr id="3" name="Content Placeholder 2"/>
          <p:cNvSpPr>
            <a:spLocks noGrp="1"/>
          </p:cNvSpPr>
          <p:nvPr>
            <p:ph idx="1"/>
          </p:nvPr>
        </p:nvSpPr>
        <p:spPr>
          <a:xfrm>
            <a:off x="468351" y="2408579"/>
            <a:ext cx="8449738" cy="3505200"/>
          </a:xfrm>
        </p:spPr>
        <p:txBody>
          <a:bodyPr>
            <a:noAutofit/>
          </a:bodyPr>
          <a:lstStyle/>
          <a:p>
            <a:pPr marL="290513" lvl="0" indent="-290513">
              <a:spcBef>
                <a:spcPts val="1200"/>
              </a:spcBef>
            </a:pPr>
            <a:r>
              <a:rPr lang="en-US" sz="2800" dirty="0" smtClean="0">
                <a:latin typeface="Arial" panose="020B0604020202020204" pitchFamily="34" charset="0"/>
                <a:cs typeface="Arial" panose="020B0604020202020204" pitchFamily="34" charset="0"/>
              </a:rPr>
              <a:t>Vendor quotations</a:t>
            </a:r>
          </a:p>
          <a:p>
            <a:pPr marL="290513" lvl="0" indent="-290513">
              <a:spcBef>
                <a:spcPts val="1200"/>
              </a:spcBef>
            </a:pPr>
            <a:r>
              <a:rPr lang="en-US" sz="2800" dirty="0" smtClean="0">
                <a:latin typeface="Arial" panose="020B0604020202020204" pitchFamily="34" charset="0"/>
                <a:cs typeface="Arial" panose="020B0604020202020204" pitchFamily="34" charset="0"/>
              </a:rPr>
              <a:t>Purchase orders</a:t>
            </a:r>
          </a:p>
          <a:p>
            <a:pPr marL="290513" lvl="0" indent="-290513">
              <a:spcBef>
                <a:spcPts val="1200"/>
              </a:spcBef>
            </a:pPr>
            <a:r>
              <a:rPr lang="en-US" sz="2800" dirty="0" smtClean="0">
                <a:latin typeface="Arial" panose="020B0604020202020204" pitchFamily="34" charset="0"/>
                <a:cs typeface="Arial" panose="020B0604020202020204" pitchFamily="34" charset="0"/>
              </a:rPr>
              <a:t>Make-or-buy decision</a:t>
            </a:r>
          </a:p>
          <a:p>
            <a:pPr marL="290513" lvl="0" indent="-290513">
              <a:spcBef>
                <a:spcPts val="1200"/>
              </a:spcBef>
            </a:pPr>
            <a:r>
              <a:rPr lang="en-US" sz="2800" dirty="0" smtClean="0">
                <a:latin typeface="Arial" panose="020B0604020202020204" pitchFamily="34" charset="0"/>
                <a:cs typeface="Arial" panose="020B0604020202020204" pitchFamily="34" charset="0"/>
              </a:rPr>
              <a:t>Accounting records</a:t>
            </a:r>
          </a:p>
          <a:p>
            <a:pPr marL="290513" lvl="0" indent="-290513">
              <a:spcBef>
                <a:spcPts val="1200"/>
              </a:spcBef>
            </a:pPr>
            <a:r>
              <a:rPr lang="en-US" sz="2800" dirty="0" smtClean="0">
                <a:latin typeface="Arial" panose="020B0604020202020204" pitchFamily="34" charset="0"/>
                <a:cs typeface="Arial" panose="020B0604020202020204" pitchFamily="34" charset="0"/>
              </a:rPr>
              <a:t>Information on production methods</a:t>
            </a:r>
          </a:p>
          <a:p>
            <a:pPr marL="290513" lvl="0" indent="-290513">
              <a:spcBef>
                <a:spcPts val="1200"/>
              </a:spcBef>
            </a:pPr>
            <a:r>
              <a:rPr lang="en-US" sz="2800" dirty="0" smtClean="0">
                <a:latin typeface="Arial" panose="020B0604020202020204" pitchFamily="34" charset="0"/>
                <a:cs typeface="Arial" panose="020B0604020202020204" pitchFamily="34" charset="0"/>
              </a:rPr>
              <a:t>Data supporting projections of business prospects</a:t>
            </a:r>
          </a:p>
        </p:txBody>
      </p:sp>
      <p:sp>
        <p:nvSpPr>
          <p:cNvPr id="7"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26</a:t>
            </a:fld>
            <a:endParaRPr lang="en-US" dirty="0"/>
          </a:p>
        </p:txBody>
      </p:sp>
      <p:sp>
        <p:nvSpPr>
          <p:cNvPr id="37892" name="TextBox 3"/>
          <p:cNvSpPr txBox="1">
            <a:spLocks noChangeArrowheads="1"/>
          </p:cNvSpPr>
          <p:nvPr/>
        </p:nvSpPr>
        <p:spPr bwMode="auto">
          <a:xfrm>
            <a:off x="468351" y="1555908"/>
            <a:ext cx="75911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SzPct val="75000"/>
              <a:buBlip>
                <a:blip r:embed="rId3"/>
              </a:buBlip>
              <a:defRPr sz="3200">
                <a:solidFill>
                  <a:schemeClr val="tx2"/>
                </a:solidFill>
                <a:latin typeface="Arial" charset="0"/>
                <a:ea typeface="ＭＳ Ｐゴシック" pitchFamily="34" charset="-128"/>
              </a:defRPr>
            </a:lvl1pPr>
            <a:lvl2pPr marL="742950" indent="-285750" eaLnBrk="0" hangingPunct="0">
              <a:spcBef>
                <a:spcPct val="20000"/>
              </a:spcBef>
              <a:buSzPct val="75000"/>
              <a:buBlip>
                <a:blip r:embed="rId3"/>
              </a:buBlip>
              <a:defRPr sz="2800">
                <a:solidFill>
                  <a:schemeClr val="tx2"/>
                </a:solidFill>
                <a:latin typeface="Arial" charset="0"/>
                <a:ea typeface="ＭＳ Ｐゴシック" pitchFamily="34" charset="-128"/>
              </a:defRPr>
            </a:lvl2pPr>
            <a:lvl3pPr marL="1143000" indent="-228600" eaLnBrk="0" hangingPunct="0">
              <a:spcBef>
                <a:spcPct val="20000"/>
              </a:spcBef>
              <a:buSzPct val="75000"/>
              <a:buBlip>
                <a:blip r:embed="rId3"/>
              </a:buBlip>
              <a:defRPr sz="2400">
                <a:solidFill>
                  <a:schemeClr val="tx2"/>
                </a:solidFill>
                <a:latin typeface="Arial" charset="0"/>
                <a:ea typeface="ＭＳ Ｐゴシック" pitchFamily="34" charset="-128"/>
              </a:defRPr>
            </a:lvl3pPr>
            <a:lvl4pPr marL="1600200" indent="-228600" eaLnBrk="0" hangingPunct="0">
              <a:spcBef>
                <a:spcPct val="20000"/>
              </a:spcBef>
              <a:buSzPct val="75000"/>
              <a:buBlip>
                <a:blip r:embed="rId3"/>
              </a:buBlip>
              <a:defRPr sz="2000">
                <a:solidFill>
                  <a:schemeClr val="tx2"/>
                </a:solidFill>
                <a:latin typeface="Arial" charset="0"/>
                <a:ea typeface="ＭＳ Ｐゴシック" pitchFamily="34" charset="-128"/>
              </a:defRPr>
            </a:lvl4pPr>
            <a:lvl5pPr marL="2057400" indent="-228600" eaLnBrk="0" hangingPunct="0">
              <a:spcBef>
                <a:spcPct val="20000"/>
              </a:spcBef>
              <a:buSzPct val="75000"/>
              <a:buBlip>
                <a:blip r:embed="rId3"/>
              </a:buBlip>
              <a:defRPr sz="2000">
                <a:solidFill>
                  <a:schemeClr val="tx2"/>
                </a:solidFill>
                <a:latin typeface="Arial" charset="0"/>
                <a:ea typeface="ＭＳ Ｐゴシック" pitchFamily="34" charset="-128"/>
              </a:defRPr>
            </a:lvl5pPr>
            <a:lvl6pPr marL="2514600" indent="-228600" defTabSz="457200" eaLnBrk="0" fontAlgn="base" hangingPunct="0">
              <a:spcBef>
                <a:spcPct val="20000"/>
              </a:spcBef>
              <a:spcAft>
                <a:spcPct val="0"/>
              </a:spcAft>
              <a:buSzPct val="75000"/>
              <a:buBlip>
                <a:blip r:embed="rId3"/>
              </a:buBlip>
              <a:defRPr sz="2000">
                <a:solidFill>
                  <a:schemeClr val="tx2"/>
                </a:solidFill>
                <a:latin typeface="Arial" charset="0"/>
                <a:ea typeface="ＭＳ Ｐゴシック" pitchFamily="34" charset="-128"/>
              </a:defRPr>
            </a:lvl6pPr>
            <a:lvl7pPr marL="2971800" indent="-228600" defTabSz="457200" eaLnBrk="0" fontAlgn="base" hangingPunct="0">
              <a:spcBef>
                <a:spcPct val="20000"/>
              </a:spcBef>
              <a:spcAft>
                <a:spcPct val="0"/>
              </a:spcAft>
              <a:buSzPct val="75000"/>
              <a:buBlip>
                <a:blip r:embed="rId3"/>
              </a:buBlip>
              <a:defRPr sz="2000">
                <a:solidFill>
                  <a:schemeClr val="tx2"/>
                </a:solidFill>
                <a:latin typeface="Arial" charset="0"/>
                <a:ea typeface="ＭＳ Ｐゴシック" pitchFamily="34" charset="-128"/>
              </a:defRPr>
            </a:lvl7pPr>
            <a:lvl8pPr marL="3429000" indent="-228600" defTabSz="457200" eaLnBrk="0" fontAlgn="base" hangingPunct="0">
              <a:spcBef>
                <a:spcPct val="20000"/>
              </a:spcBef>
              <a:spcAft>
                <a:spcPct val="0"/>
              </a:spcAft>
              <a:buSzPct val="75000"/>
              <a:buBlip>
                <a:blip r:embed="rId3"/>
              </a:buBlip>
              <a:defRPr sz="2000">
                <a:solidFill>
                  <a:schemeClr val="tx2"/>
                </a:solidFill>
                <a:latin typeface="Arial" charset="0"/>
                <a:ea typeface="ＭＳ Ｐゴシック" pitchFamily="34" charset="-128"/>
              </a:defRPr>
            </a:lvl8pPr>
            <a:lvl9pPr marL="3886200" indent="-228600" defTabSz="457200" eaLnBrk="0" fontAlgn="base" hangingPunct="0">
              <a:spcBef>
                <a:spcPct val="20000"/>
              </a:spcBef>
              <a:spcAft>
                <a:spcPct val="0"/>
              </a:spcAft>
              <a:buSzPct val="75000"/>
              <a:buBlip>
                <a:blip r:embed="rId3"/>
              </a:buBlip>
              <a:defRPr sz="2000">
                <a:solidFill>
                  <a:schemeClr val="tx2"/>
                </a:solidFill>
                <a:latin typeface="Arial" charset="0"/>
                <a:ea typeface="ＭＳ Ｐゴシック" pitchFamily="34" charset="-128"/>
              </a:defRPr>
            </a:lvl9pPr>
          </a:lstStyle>
          <a:p>
            <a:pPr eaLnBrk="1" hangingPunct="1">
              <a:spcBef>
                <a:spcPct val="0"/>
              </a:spcBef>
              <a:buSzTx/>
              <a:buFontTx/>
              <a:buNone/>
            </a:pPr>
            <a:r>
              <a:rPr lang="en-US" altLang="en-US" dirty="0">
                <a:latin typeface="Arial" panose="020B0604020202020204" pitchFamily="34" charset="0"/>
                <a:cs typeface="Arial" panose="020B0604020202020204" pitchFamily="34" charset="0"/>
              </a:rPr>
              <a:t>A few examples of cost or pricing data:</a:t>
            </a:r>
          </a:p>
        </p:txBody>
      </p:sp>
      <p:pic>
        <p:nvPicPr>
          <p:cNvPr id="37893" name="Picture 4" descr="j01964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2514600"/>
            <a:ext cx="1695450"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862682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356229"/>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Cost or Pricing Data</a:t>
            </a:r>
          </a:p>
        </p:txBody>
      </p:sp>
      <p:sp>
        <p:nvSpPr>
          <p:cNvPr id="30723" name="Content Placeholder 2"/>
          <p:cNvSpPr>
            <a:spLocks noGrp="1"/>
          </p:cNvSpPr>
          <p:nvPr>
            <p:ph idx="1"/>
          </p:nvPr>
        </p:nvSpPr>
        <p:spPr>
          <a:xfrm>
            <a:off x="468350" y="1478534"/>
            <a:ext cx="8294649" cy="4728628"/>
          </a:xfrm>
          <a:ln>
            <a:miter lim="800000"/>
            <a:headEnd/>
            <a:tailEnd/>
          </a:ln>
          <a:extLst/>
        </p:spPr>
        <p:txBody>
          <a:bodyPr>
            <a:noAutofit/>
          </a:bodyPr>
          <a:lstStyle/>
          <a:p>
            <a:pP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Adequate Cost or Pricing Data</a:t>
            </a:r>
            <a:r>
              <a:rPr lang="en-US" sz="2400" dirty="0" smtClean="0">
                <a:latin typeface="Arial" panose="020B0604020202020204" pitchFamily="34" charset="0"/>
                <a:cs typeface="Arial" panose="020B0604020202020204" pitchFamily="34" charset="0"/>
              </a:rPr>
              <a:t>:</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Better estimating</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More timely and effective audits</a:t>
            </a:r>
          </a:p>
          <a:p>
            <a:pPr eaLnBrk="1" hangingPunct="1">
              <a:buFont typeface="Wingdings" pitchFamily="2" charset="2"/>
              <a:buNone/>
              <a:defRPr/>
            </a:pPr>
            <a:r>
              <a:rPr lang="en-US" sz="2400" dirty="0" smtClean="0">
                <a:solidFill>
                  <a:schemeClr val="accent6">
                    <a:lumMod val="75000"/>
                  </a:schemeClr>
                </a:solidFill>
                <a:latin typeface="Arial" panose="020B0604020202020204" pitchFamily="34" charset="0"/>
                <a:cs typeface="Arial" panose="020B0604020202020204" pitchFamily="34" charset="0"/>
              </a:rPr>
              <a:t>Accurate follow-on pricing</a:t>
            </a:r>
          </a:p>
          <a:p>
            <a:pPr eaLnBrk="1" hangingPunct="1">
              <a:buFont typeface="Wingdings" pitchFamily="2" charset="2"/>
              <a:buNone/>
              <a:defRPr/>
            </a:pPr>
            <a:endParaRPr lang="en-US" sz="2400" dirty="0" smtClean="0">
              <a:latin typeface="Arial" panose="020B0604020202020204" pitchFamily="34" charset="0"/>
              <a:cs typeface="Arial" panose="020B0604020202020204" pitchFamily="34" charset="0"/>
            </a:endParaRPr>
          </a:p>
          <a:p>
            <a:pPr algn="r" eaLnBrk="1" hangingPunct="1">
              <a:buFont typeface="Wingdings" pitchFamily="2" charset="2"/>
              <a:buNone/>
              <a:defRPr/>
            </a:pPr>
            <a:r>
              <a:rPr lang="en-US" sz="2400" u="sng" dirty="0" smtClean="0">
                <a:latin typeface="Arial" panose="020B0604020202020204" pitchFamily="34" charset="0"/>
                <a:cs typeface="Arial" panose="020B0604020202020204" pitchFamily="34" charset="0"/>
              </a:rPr>
              <a:t>Inadequate Cost or Pricing Data</a:t>
            </a:r>
            <a:r>
              <a:rPr lang="en-US" sz="2400" dirty="0" smtClean="0">
                <a:latin typeface="Arial" panose="020B0604020202020204" pitchFamily="34" charset="0"/>
                <a:cs typeface="Arial" panose="020B0604020202020204" pitchFamily="34" charset="0"/>
              </a:rPr>
              <a:t>:</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Potential for defective pricing</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Longer audits</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Poor estimating</a:t>
            </a:r>
          </a:p>
          <a:p>
            <a:pPr lvl="8" algn="r">
              <a:buFont typeface="Wingdings" pitchFamily="2" charset="2"/>
              <a:buNone/>
              <a:defRPr/>
            </a:pPr>
            <a:r>
              <a:rPr lang="en-US" sz="2400" dirty="0" smtClean="0">
                <a:solidFill>
                  <a:srgbClr val="FF0000"/>
                </a:solidFill>
                <a:latin typeface="Arial" panose="020B0604020202020204" pitchFamily="34" charset="0"/>
                <a:cs typeface="Arial" panose="020B0604020202020204" pitchFamily="34" charset="0"/>
              </a:rPr>
              <a:t>Inaccurate follow-on pricing</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27</a:t>
            </a:fld>
            <a:endParaRPr lang="en-US" dirty="0"/>
          </a:p>
        </p:txBody>
      </p:sp>
    </p:spTree>
    <p:extLst>
      <p:ext uri="{BB962C8B-B14F-4D97-AF65-F5344CB8AC3E}">
        <p14:creationId xmlns:p14="http://schemas.microsoft.com/office/powerpoint/2010/main" val="106151983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359699"/>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or Inadequate</a:t>
            </a:r>
          </a:p>
        </p:txBody>
      </p:sp>
      <p:sp>
        <p:nvSpPr>
          <p:cNvPr id="39939" name="Content Placeholder 2"/>
          <p:cNvSpPr>
            <a:spLocks noGrp="1"/>
          </p:cNvSpPr>
          <p:nvPr>
            <p:ph idx="1"/>
          </p:nvPr>
        </p:nvSpPr>
        <p:spPr>
          <a:xfrm>
            <a:off x="408791" y="1602890"/>
            <a:ext cx="8423237" cy="2205318"/>
          </a:xfrm>
        </p:spPr>
        <p:txBody>
          <a:bodyPr>
            <a:noAutofit/>
          </a:bodyPr>
          <a:lstStyle/>
          <a:p>
            <a:pPr eaLnBrk="1" hangingPunct="1">
              <a:buFont typeface="Wingdings" pitchFamily="2" charset="2"/>
              <a:buNone/>
            </a:pPr>
            <a:r>
              <a:rPr lang="en-US" altLang="en-US" sz="2400" dirty="0" smtClean="0">
                <a:latin typeface="+mj-lt"/>
                <a:ea typeface="ＭＳ Ｐゴシック" pitchFamily="34" charset="-128"/>
                <a:cs typeface="Times New Roman" pitchFamily="18" charset="0"/>
              </a:rPr>
              <a:t>	</a:t>
            </a:r>
            <a:r>
              <a:rPr lang="en-US" altLang="en-US" sz="2800" dirty="0" smtClean="0">
                <a:latin typeface="Arial" panose="020B0604020202020204" pitchFamily="34" charset="0"/>
                <a:ea typeface="ＭＳ Ｐゴシック" pitchFamily="34" charset="-128"/>
                <a:cs typeface="Arial" panose="020B0604020202020204" pitchFamily="34" charset="0"/>
              </a:rPr>
              <a:t>In price proposal dated July 2021, unit 1X52 is estimated at $2,000/per unit based on:</a:t>
            </a:r>
            <a:endParaRPr lang="en-US" altLang="en-US" sz="2400" dirty="0" smtClean="0">
              <a:latin typeface="+mj-lt"/>
              <a:ea typeface="ＭＳ Ｐゴシック" pitchFamily="34" charset="-128"/>
              <a:cs typeface="Times New Roman" pitchFamily="18" charset="0"/>
            </a:endParaRPr>
          </a:p>
          <a:p>
            <a:pPr algn="ctr" eaLnBrk="1" hangingPunct="1">
              <a:spcBef>
                <a:spcPts val="4200"/>
              </a:spcBef>
              <a:buFontTx/>
              <a:buNone/>
            </a:pPr>
            <a:r>
              <a:rPr lang="en-US" altLang="en-US" sz="2800" dirty="0" smtClean="0">
                <a:latin typeface="Arial" panose="020B0604020202020204" pitchFamily="34" charset="0"/>
                <a:ea typeface="ＭＳ Ｐゴシック" pitchFamily="34" charset="-128"/>
                <a:cs typeface="Arial" panose="020B0604020202020204" pitchFamily="34" charset="0"/>
              </a:rPr>
              <a:t>Purchase order number 124 dated July 6, 2015</a:t>
            </a:r>
            <a:endParaRPr lang="en-US" altLang="en-US" sz="2400" dirty="0" smtClean="0">
              <a:latin typeface="+mj-lt"/>
              <a:ea typeface="ＭＳ Ｐゴシック" pitchFamily="34" charset="-128"/>
              <a:cs typeface="Times New Roman" pitchFamily="18" charset="0"/>
            </a:endParaRPr>
          </a:p>
        </p:txBody>
      </p:sp>
      <p:sp>
        <p:nvSpPr>
          <p:cNvPr id="7"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28</a:t>
            </a:fld>
            <a:endParaRPr lang="en-US" dirty="0"/>
          </a:p>
        </p:txBody>
      </p:sp>
      <p:pic>
        <p:nvPicPr>
          <p:cNvPr id="39940" name="Picture 3" descr="proposal.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5325" y="4243388"/>
            <a:ext cx="2352675"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912198" y="5105400"/>
            <a:ext cx="4174272" cy="461665"/>
          </a:xfrm>
          <a:prstGeom prst="rect">
            <a:avLst/>
          </a:prstGeom>
          <a:noFill/>
          <a:ln>
            <a:solidFill>
              <a:schemeClr val="accent1">
                <a:lumMod val="50000"/>
              </a:schemeClr>
            </a:solidFill>
          </a:ln>
        </p:spPr>
        <p:txBody>
          <a:bodyPr wrap="square">
            <a:spAutoFit/>
          </a:bodyPr>
          <a:lstStyle/>
          <a:p>
            <a:pPr algn="ctr">
              <a:defRPr/>
            </a:pPr>
            <a:r>
              <a:rPr lang="en-US" dirty="0">
                <a:solidFill>
                  <a:srgbClr val="0033CC"/>
                </a:solidFill>
                <a:latin typeface="Arial" pitchFamily="-83" charset="0"/>
                <a:ea typeface="ＭＳ Ｐゴシック" pitchFamily="-83" charset="-128"/>
                <a:cs typeface="ＭＳ Ｐゴシック" pitchFamily="-83" charset="-128"/>
              </a:rPr>
              <a:t> </a:t>
            </a:r>
            <a:r>
              <a:rPr lang="en-US" sz="2400" dirty="0">
                <a:solidFill>
                  <a:srgbClr val="0033CC"/>
                </a:solidFill>
                <a:latin typeface="Arial" pitchFamily="-83" charset="0"/>
                <a:ea typeface="ＭＳ Ｐゴシック" pitchFamily="-83" charset="-128"/>
                <a:cs typeface="ＭＳ Ｐゴシック" pitchFamily="-83" charset="-128"/>
              </a:rPr>
              <a:t>Adequate or Inadequate?</a:t>
            </a:r>
          </a:p>
        </p:txBody>
      </p:sp>
    </p:spTree>
    <p:extLst>
      <p:ext uri="{BB962C8B-B14F-4D97-AF65-F5344CB8AC3E}">
        <p14:creationId xmlns:p14="http://schemas.microsoft.com/office/powerpoint/2010/main" val="168179266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Adequate or Inadequate</a:t>
            </a:r>
          </a:p>
        </p:txBody>
      </p:sp>
      <p:sp>
        <p:nvSpPr>
          <p:cNvPr id="40963" name="Content Placeholder 2"/>
          <p:cNvSpPr>
            <a:spLocks noGrp="1"/>
          </p:cNvSpPr>
          <p:nvPr>
            <p:ph idx="1"/>
          </p:nvPr>
        </p:nvSpPr>
        <p:spPr>
          <a:xfrm>
            <a:off x="735408" y="1722861"/>
            <a:ext cx="7772400" cy="2406650"/>
          </a:xfrm>
        </p:spPr>
        <p:txBody>
          <a:bodyPr/>
          <a:lstStyle/>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endParaRPr lang="en-US" altLang="en-US" sz="3600" b="1" dirty="0" smtClean="0">
              <a:solidFill>
                <a:srgbClr val="FF9900"/>
              </a:solidFill>
              <a:latin typeface="Times New Roman" pitchFamily="18" charset="0"/>
              <a:ea typeface="ＭＳ Ｐゴシック" pitchFamily="34" charset="-128"/>
              <a:cs typeface="Times New Roman" pitchFamily="18" charset="0"/>
            </a:endParaRPr>
          </a:p>
          <a:p>
            <a:pPr algn="ctr" eaLnBrk="1" hangingPunct="1">
              <a:buFont typeface="Wingdings" pitchFamily="2" charset="2"/>
              <a:buNone/>
            </a:pPr>
            <a:r>
              <a:rPr lang="en-US" altLang="en-US" sz="3600" b="1" dirty="0" smtClean="0">
                <a:solidFill>
                  <a:srgbClr val="FF9900"/>
                </a:solidFill>
                <a:latin typeface="Arial" panose="020B0604020202020204" pitchFamily="34" charset="0"/>
                <a:ea typeface="ＭＳ Ｐゴシック" pitchFamily="34" charset="-128"/>
                <a:cs typeface="Arial" panose="020B0604020202020204" pitchFamily="34" charset="0"/>
              </a:rPr>
              <a:t>INADEQUATE</a:t>
            </a:r>
          </a:p>
          <a:p>
            <a:pPr eaLnBrk="1" hangingPunct="1"/>
            <a:endParaRPr lang="en-US" altLang="en-US" dirty="0" smtClean="0">
              <a:latin typeface="Arial" charset="0"/>
              <a:ea typeface="ＭＳ Ｐゴシック" pitchFamily="34" charset="-128"/>
            </a:endParaRP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29</a:t>
            </a:fld>
            <a:endParaRPr lang="en-US" dirty="0"/>
          </a:p>
        </p:txBody>
      </p:sp>
    </p:spTree>
    <p:extLst>
      <p:ext uri="{BB962C8B-B14F-4D97-AF65-F5344CB8AC3E}">
        <p14:creationId xmlns:p14="http://schemas.microsoft.com/office/powerpoint/2010/main" val="14775723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359702"/>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Proposal Adequacy</a:t>
            </a:r>
          </a:p>
        </p:txBody>
      </p:sp>
      <p:sp>
        <p:nvSpPr>
          <p:cNvPr id="15363" name="Content Placeholder 2"/>
          <p:cNvSpPr>
            <a:spLocks noGrp="1"/>
          </p:cNvSpPr>
          <p:nvPr>
            <p:ph idx="1"/>
          </p:nvPr>
        </p:nvSpPr>
        <p:spPr>
          <a:xfrm>
            <a:off x="457200" y="1450975"/>
            <a:ext cx="8229600" cy="4675188"/>
          </a:xfrm>
        </p:spPr>
        <p:txBody>
          <a:bodyPr>
            <a:noAutofit/>
          </a:bodyPr>
          <a:lstStyle/>
          <a:p>
            <a:pPr>
              <a:spcBef>
                <a:spcPts val="0"/>
              </a:spcBef>
            </a:pPr>
            <a:r>
              <a:rPr lang="en-US" altLang="en-US" sz="2800" dirty="0" smtClean="0">
                <a:latin typeface="Arial" panose="020B0604020202020204" pitchFamily="34" charset="0"/>
                <a:ea typeface="ＭＳ Ｐゴシック" pitchFamily="34" charset="-128"/>
                <a:cs typeface="Arial" panose="020B0604020202020204" pitchFamily="34" charset="0"/>
              </a:rPr>
              <a:t>The Contractor is responsible for providing adequate supporting data.</a:t>
            </a:r>
          </a:p>
          <a:p>
            <a:pPr>
              <a:spcBef>
                <a:spcPts val="2400"/>
              </a:spcBef>
            </a:pPr>
            <a:r>
              <a:rPr lang="en-US" altLang="en-US" sz="2800" dirty="0" smtClean="0">
                <a:latin typeface="Arial" panose="020B0604020202020204" pitchFamily="34" charset="0"/>
                <a:ea typeface="ＭＳ Ｐゴシック" pitchFamily="34" charset="-128"/>
                <a:cs typeface="Arial" panose="020B0604020202020204" pitchFamily="34" charset="0"/>
              </a:rPr>
              <a:t>The contractor bears the burden of proof in establishing reasonableness of proposed costs.</a:t>
            </a:r>
          </a:p>
          <a:p>
            <a:pPr>
              <a:spcBef>
                <a:spcPts val="2400"/>
              </a:spcBef>
            </a:pPr>
            <a:r>
              <a:rPr lang="en-US" altLang="en-US" sz="2800" dirty="0" smtClean="0">
                <a:latin typeface="Arial" panose="020B0604020202020204" pitchFamily="34" charset="0"/>
                <a:ea typeface="ＭＳ Ｐゴシック" pitchFamily="34" charset="-128"/>
                <a:cs typeface="Arial" panose="020B0604020202020204" pitchFamily="34" charset="0"/>
              </a:rPr>
              <a:t>The basis and rationale for all proposed costs should be provided as part of the proposal so that the government can place reliance on the information as current, accurate, and complete.</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a:t>
            </a:fld>
            <a:endParaRPr lang="en-US" dirty="0"/>
          </a:p>
        </p:txBody>
      </p:sp>
    </p:spTree>
    <p:extLst>
      <p:ext uri="{BB962C8B-B14F-4D97-AF65-F5344CB8AC3E}">
        <p14:creationId xmlns:p14="http://schemas.microsoft.com/office/powerpoint/2010/main" val="126013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357667"/>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Improvements to Consider</a:t>
            </a:r>
          </a:p>
        </p:txBody>
      </p:sp>
      <p:sp>
        <p:nvSpPr>
          <p:cNvPr id="41987" name="Content Placeholder 2"/>
          <p:cNvSpPr>
            <a:spLocks noGrp="1"/>
          </p:cNvSpPr>
          <p:nvPr>
            <p:ph idx="1"/>
          </p:nvPr>
        </p:nvSpPr>
        <p:spPr>
          <a:xfrm>
            <a:off x="301214" y="1282700"/>
            <a:ext cx="8697819" cy="5073650"/>
          </a:xfrm>
        </p:spPr>
        <p:txBody>
          <a:bodyPr>
            <a:normAutofit/>
          </a:bodyPr>
          <a:lstStyle/>
          <a:p>
            <a:pPr marL="0" indent="0" eaLnBrk="1" hangingPunct="1">
              <a:spcBef>
                <a:spcPts val="0"/>
              </a:spcBef>
              <a:buFont typeface="Wingdings" pitchFamily="2" charset="2"/>
              <a:buNone/>
            </a:pPr>
            <a:r>
              <a:rPr lang="en-US" altLang="en-US" sz="2800" dirty="0" smtClean="0">
                <a:latin typeface="Arial" panose="020B0604020202020204" pitchFamily="34" charset="0"/>
                <a:ea typeface="ＭＳ Ｐゴシック" pitchFamily="34" charset="-128"/>
                <a:cs typeface="Arial" panose="020B0604020202020204" pitchFamily="34" charset="0"/>
              </a:rPr>
              <a:t>While the purchase order is verifiable, it is not current.</a:t>
            </a:r>
            <a:endParaRPr lang="en-US" altLang="en-US" sz="1200" dirty="0" smtClean="0">
              <a:latin typeface="Arial" panose="020B0604020202020204" pitchFamily="34" charset="0"/>
              <a:ea typeface="ＭＳ Ｐゴシック" pitchFamily="34" charset="-128"/>
              <a:cs typeface="Arial" panose="020B0604020202020204" pitchFamily="34" charset="0"/>
            </a:endParaRPr>
          </a:p>
          <a:p>
            <a:pPr eaLnBrk="1" hangingPunct="1">
              <a:spcBef>
                <a:spcPts val="1200"/>
              </a:spcBef>
              <a:buFont typeface="Wingdings" pitchFamily="2" charset="2"/>
              <a:buNone/>
            </a:pPr>
            <a:r>
              <a:rPr lang="en-US" altLang="en-US" sz="2800" dirty="0">
                <a:latin typeface="Arial" panose="020B0604020202020204" pitchFamily="34" charset="0"/>
                <a:ea typeface="ＭＳ Ｐゴシック" pitchFamily="34" charset="-128"/>
                <a:cs typeface="Arial" panose="020B0604020202020204" pitchFamily="34" charset="0"/>
              </a:rPr>
              <a:t>Consider the following:</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Current competitive quote</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Market pricing</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Adjust estimated prices for cost trends and quantity</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Ensure non-recurring costs are not included in unit-price</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Make or buy analysis </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Inventory on hand</a:t>
            </a:r>
          </a:p>
          <a:p>
            <a:pPr marL="398463" lvl="0" indent="-284163">
              <a:spcBef>
                <a:spcPts val="400"/>
              </a:spcBef>
            </a:pPr>
            <a:r>
              <a:rPr lang="en-US" altLang="en-US" sz="2800" dirty="0" smtClean="0">
                <a:latin typeface="Arial" panose="020B0604020202020204" pitchFamily="34" charset="0"/>
                <a:ea typeface="ＭＳ Ｐゴシック" pitchFamily="34" charset="-128"/>
                <a:cs typeface="Arial" panose="020B0604020202020204" pitchFamily="34" charset="0"/>
              </a:rPr>
              <a:t>Cost or pricing data if over threshold</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30</a:t>
            </a:fld>
            <a:endParaRPr lang="en-US" dirty="0"/>
          </a:p>
        </p:txBody>
      </p:sp>
    </p:spTree>
    <p:extLst>
      <p:ext uri="{BB962C8B-B14F-4D97-AF65-F5344CB8AC3E}">
        <p14:creationId xmlns:p14="http://schemas.microsoft.com/office/powerpoint/2010/main" val="410785657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0" y="357224"/>
            <a:ext cx="9144000" cy="914400"/>
          </a:xfrm>
        </p:spPr>
        <p:txBody>
          <a:bodyPr>
            <a:normAutofit fontScale="90000"/>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Cost or Pricing Data Considerations</a:t>
            </a:r>
          </a:p>
        </p:txBody>
      </p:sp>
      <p:sp>
        <p:nvSpPr>
          <p:cNvPr id="43011" name="Content Placeholder 2"/>
          <p:cNvSpPr>
            <a:spLocks noGrp="1"/>
          </p:cNvSpPr>
          <p:nvPr>
            <p:ph idx="1"/>
          </p:nvPr>
        </p:nvSpPr>
        <p:spPr>
          <a:xfrm>
            <a:off x="468350" y="1408113"/>
            <a:ext cx="8294649" cy="4856162"/>
          </a:xfrm>
        </p:spPr>
        <p:txBody>
          <a:bodyPr>
            <a:normAutofit fontScale="92500" lnSpcReduction="20000"/>
          </a:bodyPr>
          <a:lstStyle/>
          <a:p>
            <a:pPr eaLnBrk="1" hangingPunct="1">
              <a:spcBef>
                <a:spcPts val="0"/>
              </a:spcBef>
              <a:buFont typeface="Wingdings" pitchFamily="2" charset="2"/>
              <a:buNone/>
            </a:pPr>
            <a:r>
              <a:rPr lang="en-US" altLang="en-US" dirty="0" smtClean="0">
                <a:latin typeface="Arial" panose="020B0604020202020204" pitchFamily="34" charset="0"/>
                <a:ea typeface="ＭＳ Ｐゴシック" pitchFamily="34" charset="-128"/>
                <a:cs typeface="Arial" panose="020B0604020202020204" pitchFamily="34" charset="0"/>
              </a:rPr>
              <a:t>Labor:</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Historical data - its use or nonuse</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Basis for escalation factors</a:t>
            </a:r>
            <a:endParaRPr lang="en-US" altLang="en-US" dirty="0">
              <a:latin typeface="Arial" panose="020B0604020202020204" pitchFamily="34" charset="0"/>
              <a:ea typeface="ＭＳ Ｐゴシック" pitchFamily="34" charset="-128"/>
              <a:cs typeface="Arial" panose="020B0604020202020204" pitchFamily="34" charset="0"/>
            </a:endParaRP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Turnover</a:t>
            </a:r>
            <a:endParaRPr lang="en-US" altLang="en-US" dirty="0">
              <a:latin typeface="Arial" panose="020B0604020202020204" pitchFamily="34" charset="0"/>
              <a:ea typeface="ＭＳ Ｐゴシック" pitchFamily="34" charset="-128"/>
              <a:cs typeface="Arial" panose="020B0604020202020204" pitchFamily="34" charset="0"/>
            </a:endParaRP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Compensation issues</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Changes in compensation policy</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Market rates to demonstrate reasonableness</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Historical skill mix to demonstrate basis of estimate</a:t>
            </a:r>
          </a:p>
          <a:p>
            <a:pPr marL="460375" lvl="0">
              <a:lnSpc>
                <a:spcPct val="110000"/>
              </a:lnSpc>
              <a:spcBef>
                <a:spcPts val="600"/>
              </a:spcBef>
            </a:pPr>
            <a:r>
              <a:rPr lang="en-US" altLang="en-US" dirty="0" smtClean="0">
                <a:latin typeface="Arial" panose="020B0604020202020204" pitchFamily="34" charset="0"/>
                <a:ea typeface="ＭＳ Ｐゴシック" pitchFamily="34" charset="-128"/>
                <a:cs typeface="Arial" panose="020B0604020202020204" pitchFamily="34" charset="0"/>
              </a:rPr>
              <a:t>Improvement curves</a:t>
            </a:r>
          </a:p>
          <a:p>
            <a:pPr eaLnBrk="1" hangingPunct="1">
              <a:buFont typeface="Wingdings" pitchFamily="2" charset="2"/>
              <a:buNone/>
            </a:pPr>
            <a:endParaRPr lang="en-US" altLang="en-US" dirty="0" smtClean="0">
              <a:latin typeface="+mj-lt"/>
              <a:ea typeface="ＭＳ Ｐゴシック" pitchFamily="34" charset="-128"/>
            </a:endParaRP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31</a:t>
            </a:fld>
            <a:endParaRPr lang="en-US" dirty="0"/>
          </a:p>
        </p:txBody>
      </p:sp>
    </p:spTree>
    <p:extLst>
      <p:ext uri="{BB962C8B-B14F-4D97-AF65-F5344CB8AC3E}">
        <p14:creationId xmlns:p14="http://schemas.microsoft.com/office/powerpoint/2010/main" val="127394253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0" y="363868"/>
            <a:ext cx="9144000" cy="914400"/>
          </a:xfrm>
        </p:spPr>
        <p:txBody>
          <a:bodyPr>
            <a:normAutofit fontScale="90000"/>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Cost or Pricing Data Considerations</a:t>
            </a:r>
          </a:p>
        </p:txBody>
      </p:sp>
      <p:sp>
        <p:nvSpPr>
          <p:cNvPr id="44035" name="Content Placeholder 2"/>
          <p:cNvSpPr>
            <a:spLocks noGrp="1"/>
          </p:cNvSpPr>
          <p:nvPr>
            <p:ph idx="1"/>
          </p:nvPr>
        </p:nvSpPr>
        <p:spPr>
          <a:xfrm>
            <a:off x="193639" y="1430764"/>
            <a:ext cx="8805394" cy="4613017"/>
          </a:xfrm>
        </p:spPr>
        <p:txBody>
          <a:bodyPr>
            <a:noAutofit/>
          </a:bodyPr>
          <a:lstStyle/>
          <a:p>
            <a:pPr eaLnBrk="1" hangingPunct="1">
              <a:spcBef>
                <a:spcPts val="0"/>
              </a:spcBef>
              <a:buFont typeface="Wingdings" pitchFamily="2" charset="2"/>
              <a:buNone/>
            </a:pPr>
            <a:r>
              <a:rPr lang="en-US" altLang="en-US" dirty="0" smtClean="0">
                <a:latin typeface="Arial" panose="020B0604020202020204" pitchFamily="34" charset="0"/>
                <a:ea typeface="ＭＳ Ｐゴシック" pitchFamily="34" charset="-128"/>
                <a:cs typeface="Arial" panose="020B0604020202020204" pitchFamily="34" charset="0"/>
              </a:rPr>
              <a:t>Indirect Rates:</a:t>
            </a:r>
            <a:endParaRPr lang="en-US" altLang="en-US" sz="800" dirty="0" smtClean="0">
              <a:latin typeface="Arial" panose="020B0604020202020204" pitchFamily="34" charset="0"/>
              <a:ea typeface="ＭＳ Ｐゴシック" pitchFamily="34" charset="-128"/>
              <a:cs typeface="Arial" panose="020B0604020202020204" pitchFamily="34" charset="0"/>
            </a:endParaRPr>
          </a:p>
          <a:p>
            <a:pPr marL="398463" lvl="0" indent="-293688">
              <a:spcBef>
                <a:spcPts val="1800"/>
              </a:spcBef>
            </a:pPr>
            <a:r>
              <a:rPr lang="en-US" altLang="en-US" sz="2800" dirty="0" smtClean="0">
                <a:latin typeface="Arial" panose="020B0604020202020204" pitchFamily="34" charset="0"/>
                <a:ea typeface="ＭＳ Ｐゴシック" pitchFamily="34" charset="-128"/>
                <a:cs typeface="Arial" panose="020B0604020202020204" pitchFamily="34" charset="0"/>
              </a:rPr>
              <a:t>Internal budgets</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Basis of escalation factors</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Changes in headcount</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Sales forecast</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Historical rates/accuracy of previous forecasts</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Ongoing issues (e.g., CAS)</a:t>
            </a:r>
          </a:p>
          <a:p>
            <a:pPr marL="398463" lvl="0" indent="-293688">
              <a:spcBef>
                <a:spcPts val="800"/>
              </a:spcBef>
            </a:pPr>
            <a:r>
              <a:rPr lang="en-US" altLang="en-US" sz="2800" dirty="0" smtClean="0">
                <a:latin typeface="Arial" panose="020B0604020202020204" pitchFamily="34" charset="0"/>
                <a:ea typeface="ＭＳ Ｐゴシック" pitchFamily="34" charset="-128"/>
                <a:cs typeface="Arial" panose="020B0604020202020204" pitchFamily="34" charset="0"/>
              </a:rPr>
              <a:t>Any known accounting issues that may impact rates</a:t>
            </a:r>
          </a:p>
        </p:txBody>
      </p:sp>
      <p:sp>
        <p:nvSpPr>
          <p:cNvPr id="6"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32</a:t>
            </a:fld>
            <a:endParaRPr lang="en-US" dirty="0"/>
          </a:p>
        </p:txBody>
      </p:sp>
      <p:pic>
        <p:nvPicPr>
          <p:cNvPr id="44036" name="Picture 10" descr="BS00204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700" y="1430764"/>
            <a:ext cx="2014538" cy="242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820442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Historical Data</a:t>
            </a:r>
          </a:p>
        </p:txBody>
      </p:sp>
      <p:sp>
        <p:nvSpPr>
          <p:cNvPr id="46083" name="Content Placeholder 2"/>
          <p:cNvSpPr>
            <a:spLocks noGrp="1"/>
          </p:cNvSpPr>
          <p:nvPr>
            <p:ph idx="1"/>
          </p:nvPr>
        </p:nvSpPr>
        <p:spPr>
          <a:xfrm>
            <a:off x="356839" y="1765010"/>
            <a:ext cx="8497229" cy="4323818"/>
          </a:xfrm>
        </p:spPr>
        <p:txBody>
          <a:bodyPr>
            <a:noAutofit/>
          </a:bodyPr>
          <a:lstStyle/>
          <a:p>
            <a:pPr marL="0" indent="0" eaLnBrk="1" hangingPunct="1">
              <a:spcBef>
                <a:spcPts val="0"/>
              </a:spcBef>
              <a:buFont typeface="Wingdings" pitchFamily="2" charset="2"/>
              <a:buNone/>
              <a:defRPr/>
            </a:pPr>
            <a:r>
              <a:rPr lang="en-US" dirty="0" smtClean="0">
                <a:latin typeface="Arial" panose="020B0604020202020204" pitchFamily="34" charset="0"/>
                <a:ea typeface="ＭＳ Ｐゴシック" pitchFamily="34" charset="-128"/>
                <a:cs typeface="Arial" panose="020B0604020202020204" pitchFamily="34" charset="0"/>
              </a:rPr>
              <a:t>Estimates based on historical data should consider:</a:t>
            </a:r>
            <a:endParaRPr lang="en-US" sz="800" dirty="0" smtClean="0">
              <a:latin typeface="Arial" panose="020B0604020202020204" pitchFamily="34" charset="0"/>
              <a:ea typeface="ＭＳ Ｐゴシック" pitchFamily="34" charset="-128"/>
              <a:cs typeface="Arial" panose="020B0604020202020204" pitchFamily="34" charset="0"/>
            </a:endParaRPr>
          </a:p>
          <a:p>
            <a:pPr marL="565150" lvl="0">
              <a:spcBef>
                <a:spcPts val="1200"/>
              </a:spcBef>
            </a:pPr>
            <a:r>
              <a:rPr lang="en-US" sz="2800" dirty="0" smtClean="0">
                <a:latin typeface="Arial" panose="020B0604020202020204" pitchFamily="34" charset="0"/>
                <a:ea typeface="ＭＳ Ｐゴシック" pitchFamily="34" charset="-128"/>
                <a:cs typeface="Arial" panose="020B0604020202020204" pitchFamily="34" charset="0"/>
              </a:rPr>
              <a:t>Learning efficiencies</a:t>
            </a:r>
          </a:p>
          <a:p>
            <a:pPr marL="565150" lvl="0">
              <a:spcBef>
                <a:spcPts val="1200"/>
              </a:spcBef>
            </a:pPr>
            <a:r>
              <a:rPr lang="en-US" sz="2800" dirty="0" smtClean="0">
                <a:latin typeface="Arial" panose="020B0604020202020204" pitchFamily="34" charset="0"/>
                <a:ea typeface="ＭＳ Ｐゴシック" pitchFamily="34" charset="-128"/>
                <a:cs typeface="Arial" panose="020B0604020202020204" pitchFamily="34" charset="0"/>
              </a:rPr>
              <a:t>Prior non-recurring costs</a:t>
            </a:r>
          </a:p>
          <a:p>
            <a:pPr marL="565150" lvl="0">
              <a:spcBef>
                <a:spcPts val="1200"/>
              </a:spcBef>
            </a:pPr>
            <a:r>
              <a:rPr lang="en-US" sz="2800" dirty="0" smtClean="0">
                <a:latin typeface="Arial" panose="020B0604020202020204" pitchFamily="34" charset="0"/>
                <a:ea typeface="ＭＳ Ｐゴシック" pitchFamily="34" charset="-128"/>
                <a:cs typeface="Arial" panose="020B0604020202020204" pitchFamily="34" charset="0"/>
              </a:rPr>
              <a:t>Escalating/diminishing costs</a:t>
            </a:r>
          </a:p>
          <a:p>
            <a:pPr marL="565150" lvl="0">
              <a:spcBef>
                <a:spcPts val="1200"/>
              </a:spcBef>
            </a:pPr>
            <a:r>
              <a:rPr lang="en-US" sz="2800" dirty="0" smtClean="0">
                <a:latin typeface="Arial" panose="020B0604020202020204" pitchFamily="34" charset="0"/>
                <a:ea typeface="ＭＳ Ｐゴシック" pitchFamily="34" charset="-128"/>
                <a:cs typeface="Arial" panose="020B0604020202020204" pitchFamily="34" charset="0"/>
              </a:rPr>
              <a:t>Representative/Non-representative aspects of historical cost used to estimate</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33</a:t>
            </a:fld>
            <a:endParaRPr lang="en-US" dirty="0"/>
          </a:p>
        </p:txBody>
      </p:sp>
    </p:spTree>
    <p:extLst>
      <p:ext uri="{BB962C8B-B14F-4D97-AF65-F5344CB8AC3E}">
        <p14:creationId xmlns:p14="http://schemas.microsoft.com/office/powerpoint/2010/main" val="57538837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359699"/>
            <a:ext cx="9144000" cy="914400"/>
          </a:xfrm>
        </p:spPr>
        <p:txBody>
          <a:bodyPr>
            <a:normAutofit fontScale="90000"/>
          </a:bodyPr>
          <a:lstStyle/>
          <a:p>
            <a:pPr eaLnBrk="1" hangingPunct="1">
              <a:spcBef>
                <a:spcPts val="1200"/>
              </a:spcBef>
            </a:pPr>
            <a:r>
              <a:rPr lang="en-US" altLang="en-US" sz="4900" b="1" dirty="0" smtClean="0">
                <a:latin typeface="Arial" panose="020B0604020202020204" pitchFamily="34" charset="0"/>
                <a:ea typeface="ＭＳ Ｐゴシック" pitchFamily="34" charset="-128"/>
                <a:cs typeface="Arial" panose="020B0604020202020204" pitchFamily="34" charset="0"/>
              </a:rPr>
              <a:t>Unallowable Costs</a:t>
            </a:r>
            <a:r>
              <a:rPr lang="en-US" altLang="en-US" sz="2000" b="1" dirty="0" smtClean="0">
                <a:solidFill>
                  <a:srgbClr val="FF0000"/>
                </a:solidFill>
                <a:latin typeface="Arial" panose="020B0604020202020204" pitchFamily="34" charset="0"/>
                <a:ea typeface="ＭＳ Ｐゴシック" pitchFamily="34" charset="-128"/>
                <a:cs typeface="Arial" panose="020B0604020202020204" pitchFamily="34" charset="0"/>
              </a:rPr>
              <a:t/>
            </a:r>
            <a:br>
              <a:rPr lang="en-US" altLang="en-US" sz="2000" b="1" dirty="0" smtClean="0">
                <a:solidFill>
                  <a:srgbClr val="FF0000"/>
                </a:solidFill>
                <a:latin typeface="Arial" panose="020B0604020202020204" pitchFamily="34" charset="0"/>
                <a:ea typeface="ＭＳ Ｐゴシック" pitchFamily="34" charset="-128"/>
                <a:cs typeface="Arial" panose="020B0604020202020204" pitchFamily="34" charset="0"/>
              </a:rPr>
            </a:br>
            <a:r>
              <a:rPr lang="en-US" altLang="en-US" sz="2000" b="1" dirty="0">
                <a:solidFill>
                  <a:srgbClr val="FF0000"/>
                </a:solidFill>
                <a:latin typeface="Arial" panose="020B0604020202020204" pitchFamily="34" charset="0"/>
                <a:ea typeface="ＭＳ Ｐゴシック" pitchFamily="34" charset="-128"/>
                <a:cs typeface="Arial" panose="020B0604020202020204" pitchFamily="34" charset="0"/>
              </a:rPr>
              <a:t>E</a:t>
            </a:r>
            <a:r>
              <a:rPr lang="en-US" altLang="en-US" sz="2000" b="1" dirty="0" smtClean="0">
                <a:solidFill>
                  <a:srgbClr val="FF0000"/>
                </a:solidFill>
                <a:latin typeface="Arial" panose="020B0604020202020204" pitchFamily="34" charset="0"/>
                <a:ea typeface="ＭＳ Ｐゴシック" pitchFamily="34" charset="-128"/>
                <a:cs typeface="Arial" panose="020B0604020202020204" pitchFamily="34" charset="0"/>
              </a:rPr>
              <a:t>nsure proposed rates/costs exclude unallowable costs</a:t>
            </a:r>
            <a:endParaRPr lang="en-US" altLang="en-US" sz="3200" b="1" dirty="0" smtClean="0">
              <a:solidFill>
                <a:srgbClr val="FF0000"/>
              </a:solidFill>
              <a:latin typeface="Arial" panose="020B0604020202020204" pitchFamily="34" charset="0"/>
              <a:ea typeface="ＭＳ Ｐゴシック" pitchFamily="34" charset="-128"/>
              <a:cs typeface="Arial" panose="020B0604020202020204" pitchFamily="34" charset="0"/>
            </a:endParaRPr>
          </a:p>
        </p:txBody>
      </p:sp>
      <p:sp>
        <p:nvSpPr>
          <p:cNvPr id="46083" name="Content Placeholder 2"/>
          <p:cNvSpPr>
            <a:spLocks noGrp="1"/>
          </p:cNvSpPr>
          <p:nvPr>
            <p:ph idx="1"/>
          </p:nvPr>
        </p:nvSpPr>
        <p:spPr>
          <a:xfrm>
            <a:off x="639763" y="1435100"/>
            <a:ext cx="8123237" cy="4837113"/>
          </a:xfrm>
        </p:spPr>
        <p:txBody>
          <a:bodyPr>
            <a:normAutofit/>
          </a:bodyPr>
          <a:lstStyle/>
          <a:p>
            <a:pPr algn="ctr" eaLnBrk="1" hangingPunct="1">
              <a:buFontTx/>
              <a:buNone/>
            </a:pPr>
            <a:r>
              <a:rPr lang="en-US" altLang="en-US" dirty="0" smtClean="0">
                <a:latin typeface="Arial" panose="020B0604020202020204" pitchFamily="34" charset="0"/>
                <a:ea typeface="ＭＳ Ｐゴシック" pitchFamily="34" charset="-128"/>
                <a:cs typeface="Arial" panose="020B0604020202020204" pitchFamily="34" charset="0"/>
              </a:rPr>
              <a:t>FAR 31.201-2</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Generally Accepted Accounting Principles (</a:t>
            </a:r>
            <a:r>
              <a:rPr lang="en-US" altLang="en-US" sz="2400" dirty="0">
                <a:latin typeface="Arial" panose="020B0604020202020204" pitchFamily="34" charset="0"/>
                <a:ea typeface="ＭＳ Ｐゴシック" pitchFamily="34" charset="-128"/>
                <a:cs typeface="Arial" panose="020B0604020202020204" pitchFamily="34" charset="0"/>
              </a:rPr>
              <a:t>G</a:t>
            </a:r>
            <a:r>
              <a:rPr lang="en-US" altLang="en-US" sz="2400" dirty="0" smtClean="0">
                <a:latin typeface="Arial" panose="020B0604020202020204" pitchFamily="34" charset="0"/>
                <a:ea typeface="ＭＳ Ｐゴシック" pitchFamily="34" charset="-128"/>
                <a:cs typeface="Arial" panose="020B0604020202020204" pitchFamily="34" charset="0"/>
              </a:rPr>
              <a:t>AAP) </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Allowable per FAR 31.205</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Reasonable</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Terms of the contract</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Allocable</a:t>
            </a:r>
          </a:p>
          <a:p>
            <a:pPr eaLnBrk="1" hangingPunct="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Cost Accounting Standards (CAS), if applicable</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34</a:t>
            </a:fld>
            <a:endParaRPr lang="en-US" dirty="0"/>
          </a:p>
        </p:txBody>
      </p:sp>
    </p:spTree>
    <p:extLst>
      <p:ext uri="{BB962C8B-B14F-4D97-AF65-F5344CB8AC3E}">
        <p14:creationId xmlns:p14="http://schemas.microsoft.com/office/powerpoint/2010/main" val="4270611464"/>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Common Deficiencies</a:t>
            </a:r>
            <a:endParaRPr lang="en-US" altLang="en-US" dirty="0" smtClean="0">
              <a:solidFill>
                <a:schemeClr val="tx1"/>
              </a:solidFill>
              <a:latin typeface="Arial" panose="020B0604020202020204" pitchFamily="34" charset="0"/>
              <a:ea typeface="ＭＳ Ｐゴシック" pitchFamily="34" charset="-128"/>
              <a:cs typeface="Arial" panose="020B0604020202020204" pitchFamily="34" charset="0"/>
            </a:endParaRPr>
          </a:p>
        </p:txBody>
      </p:sp>
      <p:sp>
        <p:nvSpPr>
          <p:cNvPr id="20483" name="Content Placeholder 2"/>
          <p:cNvSpPr>
            <a:spLocks noGrp="1"/>
          </p:cNvSpPr>
          <p:nvPr>
            <p:ph idx="1"/>
          </p:nvPr>
        </p:nvSpPr>
        <p:spPr>
          <a:xfrm>
            <a:off x="695325" y="1454151"/>
            <a:ext cx="8067675" cy="2579968"/>
          </a:xfrm>
        </p:spPr>
        <p:txBody>
          <a:bodyPr/>
          <a:lstStyle/>
          <a:p>
            <a:pPr>
              <a:lnSpc>
                <a:spcPct val="150000"/>
              </a:lnSpc>
              <a:spcBef>
                <a:spcPts val="1200"/>
              </a:spcBef>
            </a:pPr>
            <a:r>
              <a:rPr lang="en-US" altLang="en-US" dirty="0">
                <a:latin typeface="Arial" panose="020B0604020202020204" pitchFamily="34" charset="0"/>
                <a:ea typeface="ＭＳ Ｐゴシック" pitchFamily="34" charset="-128"/>
                <a:cs typeface="Arial" panose="020B0604020202020204" pitchFamily="34" charset="0"/>
              </a:rPr>
              <a:t>Inadequate cost or pricing data</a:t>
            </a:r>
          </a:p>
          <a:p>
            <a:pPr>
              <a:lnSpc>
                <a:spcPct val="150000"/>
              </a:lnSpc>
              <a:spcBef>
                <a:spcPts val="1200"/>
              </a:spcBef>
            </a:pPr>
            <a:r>
              <a:rPr lang="en-US" altLang="en-US" dirty="0">
                <a:latin typeface="Arial" panose="020B0604020202020204" pitchFamily="34" charset="0"/>
                <a:ea typeface="ＭＳ Ｐゴシック" pitchFamily="34" charset="-128"/>
                <a:cs typeface="Arial" panose="020B0604020202020204" pitchFamily="34" charset="0"/>
              </a:rPr>
              <a:t>Lack of/inadequate budgetary data</a:t>
            </a:r>
          </a:p>
          <a:p>
            <a:pPr>
              <a:lnSpc>
                <a:spcPct val="150000"/>
              </a:lnSpc>
              <a:spcBef>
                <a:spcPts val="1200"/>
              </a:spcBef>
            </a:pPr>
            <a:r>
              <a:rPr lang="en-US" altLang="en-US" dirty="0">
                <a:latin typeface="Arial" panose="020B0604020202020204" pitchFamily="34" charset="0"/>
                <a:ea typeface="ＭＳ Ｐゴシック" pitchFamily="34" charset="-128"/>
                <a:cs typeface="Arial" panose="020B0604020202020204" pitchFamily="34" charset="0"/>
              </a:rPr>
              <a:t>Failure to perform subcontract analysis</a:t>
            </a:r>
          </a:p>
        </p:txBody>
      </p:sp>
      <p:pic>
        <p:nvPicPr>
          <p:cNvPr id="2048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4394275"/>
            <a:ext cx="2057400"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Slide Number Placeholder 4"/>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sz="1200" dirty="0" smtClean="0">
                <a:solidFill>
                  <a:schemeClr val="bg1"/>
                </a:solidFill>
                <a:latin typeface="Calibri" panose="020F0502020204030204" pitchFamily="34" charset="0"/>
                <a:cs typeface="Calibri" panose="020F0502020204030204" pitchFamily="34" charset="0"/>
              </a:rPr>
              <a:t>Page </a:t>
            </a:r>
            <a:fld id="{1D4F65DC-F4E7-455E-9F7A-150CD4538E09}" type="slidenum">
              <a:rPr lang="en-US" altLang="en-US" sz="1200" smtClean="0">
                <a:solidFill>
                  <a:schemeClr val="bg1"/>
                </a:solidFill>
                <a:latin typeface="Calibri" panose="020F0502020204030204" pitchFamily="34" charset="0"/>
                <a:cs typeface="Calibri" panose="020F0502020204030204" pitchFamily="34" charset="0"/>
              </a:rPr>
              <a:pPr algn="r" eaLnBrk="1" hangingPunct="1"/>
              <a:t>35</a:t>
            </a:fld>
            <a:endParaRPr lang="en-US" altLang="en-US" sz="1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986396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0" y="359698"/>
            <a:ext cx="9144000" cy="914400"/>
          </a:xfrm>
        </p:spPr>
        <p:txBody>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Wrap Up</a:t>
            </a:r>
          </a:p>
        </p:txBody>
      </p:sp>
      <p:sp>
        <p:nvSpPr>
          <p:cNvPr id="54275" name="Content Placeholder 3"/>
          <p:cNvSpPr>
            <a:spLocks noGrp="1"/>
          </p:cNvSpPr>
          <p:nvPr>
            <p:ph idx="1"/>
          </p:nvPr>
        </p:nvSpPr>
        <p:spPr>
          <a:xfrm>
            <a:off x="322729" y="1481138"/>
            <a:ext cx="8584603" cy="4768850"/>
          </a:xfrm>
        </p:spPr>
        <p:txBody>
          <a:bodyPr>
            <a:normAutofit/>
          </a:bodyPr>
          <a:lstStyle/>
          <a:p>
            <a:pPr marL="0" indent="0">
              <a:buNone/>
              <a:defRPr/>
            </a:pPr>
            <a:r>
              <a:rPr lang="en-US" dirty="0">
                <a:latin typeface="Arial" panose="020B0604020202020204" pitchFamily="34" charset="0"/>
                <a:ea typeface="ＭＳ Ｐゴシック" pitchFamily="34" charset="-128"/>
                <a:cs typeface="Arial" panose="020B0604020202020204" pitchFamily="34" charset="0"/>
              </a:rPr>
              <a:t>Pricing proposals should include the following:</a:t>
            </a:r>
          </a:p>
          <a:p>
            <a:pPr marL="398463" lvl="1" indent="-290513">
              <a:spcBef>
                <a:spcPts val="2000"/>
              </a:spcBef>
              <a:defRPr/>
            </a:pPr>
            <a:r>
              <a:rPr lang="en-US" sz="3200" dirty="0">
                <a:latin typeface="Arial" panose="020B0604020202020204" pitchFamily="34" charset="0"/>
                <a:ea typeface="ＭＳ Ｐゴシック" pitchFamily="34" charset="-128"/>
                <a:cs typeface="Arial" panose="020B0604020202020204" pitchFamily="34" charset="0"/>
              </a:rPr>
              <a:t>Cost or </a:t>
            </a:r>
            <a:r>
              <a:rPr lang="en-US" sz="3200" dirty="0" smtClean="0">
                <a:latin typeface="Arial" panose="020B0604020202020204" pitchFamily="34" charset="0"/>
                <a:ea typeface="ＭＳ Ｐゴシック" pitchFamily="34" charset="-128"/>
                <a:cs typeface="Arial" panose="020B0604020202020204" pitchFamily="34" charset="0"/>
              </a:rPr>
              <a:t>Pricing Data </a:t>
            </a:r>
            <a:r>
              <a:rPr lang="en-US" sz="3200" dirty="0">
                <a:latin typeface="Arial" panose="020B0604020202020204" pitchFamily="34" charset="0"/>
                <a:ea typeface="ＭＳ Ｐゴシック" pitchFamily="34" charset="-128"/>
                <a:cs typeface="Arial" panose="020B0604020202020204" pitchFamily="34" charset="0"/>
              </a:rPr>
              <a:t>which supports all proposed costs</a:t>
            </a:r>
          </a:p>
          <a:p>
            <a:pPr marL="398463" lvl="1" indent="-290513">
              <a:spcBef>
                <a:spcPts val="2000"/>
              </a:spcBef>
              <a:defRPr/>
            </a:pPr>
            <a:r>
              <a:rPr lang="en-US" sz="3200" dirty="0">
                <a:latin typeface="Arial" panose="020B0604020202020204" pitchFamily="34" charset="0"/>
                <a:ea typeface="ＭＳ Ｐゴシック" pitchFamily="34" charset="-128"/>
                <a:cs typeface="Arial" panose="020B0604020202020204" pitchFamily="34" charset="0"/>
              </a:rPr>
              <a:t>Budgetary Data (or support for proposed indirect rates) for the entire period of performance</a:t>
            </a:r>
          </a:p>
          <a:p>
            <a:pPr marL="398463" indent="-290513">
              <a:spcBef>
                <a:spcPts val="2000"/>
              </a:spcBef>
              <a:defRPr/>
            </a:pPr>
            <a:r>
              <a:rPr lang="en-US" dirty="0">
                <a:latin typeface="Arial" panose="020B0604020202020204" pitchFamily="34" charset="0"/>
                <a:ea typeface="ＭＳ Ｐゴシック" pitchFamily="34" charset="-128"/>
                <a:cs typeface="Arial" panose="020B0604020202020204" pitchFamily="34" charset="0"/>
              </a:rPr>
              <a:t>Subcontract </a:t>
            </a:r>
            <a:r>
              <a:rPr lang="en-US" dirty="0" smtClean="0">
                <a:latin typeface="Arial" panose="020B0604020202020204" pitchFamily="34" charset="0"/>
                <a:ea typeface="ＭＳ Ｐゴシック" pitchFamily="34" charset="-128"/>
                <a:cs typeface="Arial" panose="020B0604020202020204" pitchFamily="34" charset="0"/>
              </a:rPr>
              <a:t>Analysis</a:t>
            </a:r>
            <a:r>
              <a:rPr lang="en-US" dirty="0">
                <a:latin typeface="Arial" panose="020B0604020202020204" pitchFamily="34" charset="0"/>
                <a:ea typeface="ＭＳ Ｐゴシック" pitchFamily="34" charset="-128"/>
                <a:cs typeface="Arial" panose="020B0604020202020204" pitchFamily="34" charset="0"/>
              </a:rPr>
              <a:t>, if </a:t>
            </a:r>
            <a:r>
              <a:rPr lang="en-US" dirty="0" smtClean="0">
                <a:latin typeface="Arial" panose="020B0604020202020204" pitchFamily="34" charset="0"/>
                <a:ea typeface="ＭＳ Ｐゴシック" pitchFamily="34" charset="-128"/>
                <a:cs typeface="Arial" panose="020B0604020202020204" pitchFamily="34" charset="0"/>
              </a:rPr>
              <a:t>applicable</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36</a:t>
            </a:fld>
            <a:endParaRPr lang="en-US" dirty="0"/>
          </a:p>
        </p:txBody>
      </p:sp>
    </p:spTree>
    <p:extLst>
      <p:ext uri="{BB962C8B-B14F-4D97-AF65-F5344CB8AC3E}">
        <p14:creationId xmlns:p14="http://schemas.microsoft.com/office/powerpoint/2010/main" val="127802665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0" y="357223"/>
            <a:ext cx="9144000" cy="914400"/>
          </a:xfrm>
        </p:spPr>
        <p:txBody>
          <a:bodyPr>
            <a:noAutofit/>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Resources</a:t>
            </a:r>
          </a:p>
        </p:txBody>
      </p:sp>
      <p:sp>
        <p:nvSpPr>
          <p:cNvPr id="34819" name="Content Placeholder 2"/>
          <p:cNvSpPr>
            <a:spLocks noGrp="1"/>
          </p:cNvSpPr>
          <p:nvPr>
            <p:ph idx="1"/>
          </p:nvPr>
        </p:nvSpPr>
        <p:spPr>
          <a:xfrm>
            <a:off x="356839" y="1219200"/>
            <a:ext cx="8561736" cy="5063266"/>
          </a:xfrm>
        </p:spPr>
        <p:txBody>
          <a:bodyPr>
            <a:normAutofit/>
          </a:bodyPr>
          <a:lstStyle/>
          <a:p>
            <a:pPr eaLnBrk="1" hangingPunct="1">
              <a:defRPr/>
            </a:pPr>
            <a:r>
              <a:rPr lang="en-US" sz="2800" dirty="0" smtClean="0">
                <a:latin typeface="Arial" panose="020B0604020202020204" pitchFamily="34" charset="0"/>
                <a:cs typeface="Arial" panose="020B0604020202020204" pitchFamily="34" charset="0"/>
              </a:rPr>
              <a:t>DFARS</a:t>
            </a:r>
          </a:p>
          <a:p>
            <a:pPr marL="742950" lvl="2" indent="-342900">
              <a:defRPr/>
            </a:pPr>
            <a:r>
              <a:rPr lang="en-US" dirty="0" smtClean="0">
                <a:latin typeface="Arial" panose="020B0604020202020204" pitchFamily="34" charset="0"/>
                <a:cs typeface="Arial" panose="020B0604020202020204" pitchFamily="34" charset="0"/>
                <a:hlinkClick r:id="rId3"/>
              </a:rPr>
              <a:t>http</a:t>
            </a:r>
            <a:r>
              <a:rPr lang="en-US" dirty="0">
                <a:latin typeface="Arial" panose="020B0604020202020204" pitchFamily="34" charset="0"/>
                <a:cs typeface="Arial" panose="020B0604020202020204" pitchFamily="34" charset="0"/>
                <a:hlinkClick r:id="rId3"/>
              </a:rPr>
              <a:t>://</a:t>
            </a:r>
            <a:r>
              <a:rPr lang="en-US" dirty="0" smtClean="0">
                <a:latin typeface="Arial" panose="020B0604020202020204" pitchFamily="34" charset="0"/>
                <a:cs typeface="Arial" panose="020B0604020202020204" pitchFamily="34" charset="0"/>
                <a:hlinkClick r:id="rId3"/>
              </a:rPr>
              <a:t>www.acq.osd.mil/dpap/dars/dfarspgi/current/index.html</a:t>
            </a:r>
            <a:endParaRPr lang="en-US" dirty="0">
              <a:latin typeface="Arial" panose="020B0604020202020204" pitchFamily="34" charset="0"/>
              <a:cs typeface="Arial" panose="020B0604020202020204" pitchFamily="34" charset="0"/>
            </a:endParaRPr>
          </a:p>
          <a:p>
            <a:pPr marL="742950" lvl="2" indent="-342900">
              <a:defRPr/>
            </a:pPr>
            <a:r>
              <a:rPr lang="en-US" sz="2200" dirty="0" smtClean="0">
                <a:latin typeface="Arial" panose="020B0604020202020204" pitchFamily="34" charset="0"/>
                <a:cs typeface="Arial" panose="020B0604020202020204" pitchFamily="34" charset="0"/>
              </a:rPr>
              <a:t>DoD </a:t>
            </a:r>
            <a:r>
              <a:rPr lang="en-US" sz="2200" dirty="0">
                <a:latin typeface="Arial" panose="020B0604020202020204" pitchFamily="34" charset="0"/>
                <a:cs typeface="Arial" panose="020B0604020202020204" pitchFamily="34" charset="0"/>
              </a:rPr>
              <a:t>Proposal Adequacy </a:t>
            </a:r>
            <a:r>
              <a:rPr lang="en-US" sz="2200" dirty="0" smtClean="0">
                <a:latin typeface="Arial" panose="020B0604020202020204" pitchFamily="34" charset="0"/>
                <a:cs typeface="Arial" panose="020B0604020202020204" pitchFamily="34" charset="0"/>
              </a:rPr>
              <a:t>Checklist</a:t>
            </a:r>
            <a:endParaRPr lang="en-US" sz="2200" dirty="0" smtClean="0">
              <a:solidFill>
                <a:schemeClr val="accent5">
                  <a:lumMod val="50000"/>
                </a:schemeClr>
              </a:solidFill>
              <a:latin typeface="Arial" panose="020B0604020202020204" pitchFamily="34" charset="0"/>
              <a:cs typeface="Arial" panose="020B0604020202020204" pitchFamily="34" charset="0"/>
            </a:endParaRPr>
          </a:p>
          <a:p>
            <a:pPr eaLnBrk="1" hangingPunct="1">
              <a:spcBef>
                <a:spcPts val="3000"/>
              </a:spcBef>
              <a:defRPr/>
            </a:pPr>
            <a:r>
              <a:rPr lang="en-US" sz="2800" dirty="0" smtClean="0">
                <a:latin typeface="Arial" panose="020B0604020202020204" pitchFamily="34" charset="0"/>
                <a:cs typeface="Arial" panose="020B0604020202020204" pitchFamily="34" charset="0"/>
              </a:rPr>
              <a:t>FAR</a:t>
            </a:r>
          </a:p>
          <a:p>
            <a:pPr marL="742950" lvl="2" indent="-342900">
              <a:defRPr/>
            </a:pPr>
            <a:r>
              <a:rPr lang="en-US" dirty="0" smtClean="0">
                <a:latin typeface="Arial" panose="020B0604020202020204" pitchFamily="34" charset="0"/>
                <a:cs typeface="Arial" panose="020B0604020202020204" pitchFamily="34" charset="0"/>
                <a:hlinkClick r:id="rId4"/>
              </a:rPr>
              <a:t>https</a:t>
            </a:r>
            <a:r>
              <a:rPr lang="en-US" dirty="0">
                <a:latin typeface="Arial" panose="020B0604020202020204" pitchFamily="34" charset="0"/>
                <a:cs typeface="Arial" panose="020B0604020202020204" pitchFamily="34" charset="0"/>
                <a:hlinkClick r:id="rId4"/>
              </a:rPr>
              <a:t>://www.acquisition.gov/browsefar</a:t>
            </a:r>
            <a:endParaRPr lang="en-US" dirty="0">
              <a:latin typeface="Arial" panose="020B0604020202020204" pitchFamily="34" charset="0"/>
              <a:cs typeface="Arial" panose="020B0604020202020204" pitchFamily="34" charset="0"/>
            </a:endParaRPr>
          </a:p>
          <a:p>
            <a:pPr marL="342900" lvl="1" indent="-342900">
              <a:spcBef>
                <a:spcPts val="3000"/>
              </a:spcBef>
              <a:defRPr/>
            </a:pPr>
            <a:r>
              <a:rPr lang="en-US" dirty="0">
                <a:latin typeface="Arial" panose="020B0604020202020204" pitchFamily="34" charset="0"/>
                <a:cs typeface="Arial" panose="020B0604020202020204" pitchFamily="34" charset="0"/>
              </a:rPr>
              <a:t>DCAA</a:t>
            </a:r>
            <a:endParaRPr lang="en-US" dirty="0">
              <a:latin typeface="Arial" panose="020B0604020202020204" pitchFamily="34" charset="0"/>
              <a:cs typeface="Arial" panose="020B0604020202020204" pitchFamily="34" charset="0"/>
              <a:hlinkClick r:id="rId5"/>
            </a:endParaRPr>
          </a:p>
          <a:p>
            <a:pPr marL="742950" lvl="2" indent="-342900">
              <a:defRPr/>
            </a:pPr>
            <a:r>
              <a:rPr lang="en-US" dirty="0" smtClean="0">
                <a:latin typeface="Arial" panose="020B0604020202020204" pitchFamily="34" charset="0"/>
                <a:cs typeface="Arial" panose="020B0604020202020204" pitchFamily="34" charset="0"/>
                <a:hlinkClick r:id="rId5"/>
              </a:rPr>
              <a:t>www.dcaa.mil</a:t>
            </a:r>
            <a:endParaRPr lang="en-US" dirty="0">
              <a:latin typeface="Arial" panose="020B0604020202020204" pitchFamily="34" charset="0"/>
              <a:cs typeface="Arial" panose="020B0604020202020204" pitchFamily="34" charset="0"/>
            </a:endParaRPr>
          </a:p>
          <a:p>
            <a:pPr marL="742950" lvl="2" indent="-342900">
              <a:defRPr/>
            </a:pPr>
            <a:r>
              <a:rPr lang="en-US" sz="2200" dirty="0" smtClean="0">
                <a:latin typeface="Arial" panose="020B0604020202020204" pitchFamily="34" charset="0"/>
                <a:cs typeface="Arial" panose="020B0604020202020204" pitchFamily="34" charset="0"/>
              </a:rPr>
              <a:t>Information for Contractors Manual</a:t>
            </a:r>
          </a:p>
        </p:txBody>
      </p:sp>
      <p:sp>
        <p:nvSpPr>
          <p:cNvPr id="5"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37</a:t>
            </a:fld>
            <a:endParaRPr lang="en-US" dirty="0"/>
          </a:p>
        </p:txBody>
      </p:sp>
    </p:spTree>
    <p:extLst>
      <p:ext uri="{BB962C8B-B14F-4D97-AF65-F5344CB8AC3E}">
        <p14:creationId xmlns:p14="http://schemas.microsoft.com/office/powerpoint/2010/main" val="375332628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Questions/Comments</a:t>
            </a:r>
            <a:endParaRPr lang="en-US" b="1" dirty="0">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5781"/>
            <a:ext cx="8229600" cy="4114800"/>
          </a:xfrm>
        </p:spPr>
      </p:pic>
      <p:sp>
        <p:nvSpPr>
          <p:cNvPr id="4" name="Slide Number Placeholder 3"/>
          <p:cNvSpPr>
            <a:spLocks noGrp="1"/>
          </p:cNvSpPr>
          <p:nvPr>
            <p:ph type="sldNum" sz="quarter" idx="10"/>
          </p:nvPr>
        </p:nvSpPr>
        <p:spPr/>
        <p:txBody>
          <a:bodyPr/>
          <a:lstStyle/>
          <a:p>
            <a:pPr>
              <a:defRPr/>
            </a:pPr>
            <a:r>
              <a:rPr lang="en-US" smtClean="0"/>
              <a:t>Page | </a:t>
            </a:r>
            <a:fld id="{E1F5AE95-29B5-4662-A84C-BBC99D2A4CE3}" type="slidenum">
              <a:rPr lang="en-US" smtClean="0"/>
              <a:pPr>
                <a:defRPr/>
              </a:pPr>
              <a:t>38</a:t>
            </a:fld>
            <a:endParaRPr lang="en-US"/>
          </a:p>
        </p:txBody>
      </p:sp>
    </p:spTree>
    <p:extLst>
      <p:ext uri="{BB962C8B-B14F-4D97-AF65-F5344CB8AC3E}">
        <p14:creationId xmlns:p14="http://schemas.microsoft.com/office/powerpoint/2010/main" val="3234733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4"/>
          <p:cNvSpPr txBox="1">
            <a:spLocks noChangeArrowheads="1"/>
          </p:cNvSpPr>
          <p:nvPr/>
        </p:nvSpPr>
        <p:spPr bwMode="auto">
          <a:xfrm>
            <a:off x="457200" y="1935739"/>
            <a:ext cx="8382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SzPct val="75000"/>
              <a:buBlip>
                <a:blip r:embed="rId4"/>
              </a:buBlip>
              <a:defRPr sz="3200">
                <a:solidFill>
                  <a:schemeClr val="tx2"/>
                </a:solidFill>
                <a:latin typeface="Arial" charset="0"/>
                <a:ea typeface="ＭＳ Ｐゴシック" pitchFamily="34" charset="-128"/>
              </a:defRPr>
            </a:lvl1pPr>
            <a:lvl2pPr marL="742950" indent="-285750" eaLnBrk="0" hangingPunct="0">
              <a:spcBef>
                <a:spcPct val="20000"/>
              </a:spcBef>
              <a:buSzPct val="75000"/>
              <a:buBlip>
                <a:blip r:embed="rId4"/>
              </a:buBlip>
              <a:defRPr sz="2800">
                <a:solidFill>
                  <a:schemeClr val="tx2"/>
                </a:solidFill>
                <a:latin typeface="Arial" charset="0"/>
                <a:ea typeface="ＭＳ Ｐゴシック" pitchFamily="34" charset="-128"/>
              </a:defRPr>
            </a:lvl2pPr>
            <a:lvl3pPr marL="1143000" indent="-228600" eaLnBrk="0" hangingPunct="0">
              <a:spcBef>
                <a:spcPct val="20000"/>
              </a:spcBef>
              <a:buSzPct val="75000"/>
              <a:buBlip>
                <a:blip r:embed="rId4"/>
              </a:buBlip>
              <a:defRPr sz="2400">
                <a:solidFill>
                  <a:schemeClr val="tx2"/>
                </a:solidFill>
                <a:latin typeface="Arial" charset="0"/>
                <a:ea typeface="ＭＳ Ｐゴシック" pitchFamily="34" charset="-128"/>
              </a:defRPr>
            </a:lvl3pPr>
            <a:lvl4pPr marL="1600200" indent="-228600" eaLnBrk="0" hangingPunct="0">
              <a:spcBef>
                <a:spcPct val="20000"/>
              </a:spcBef>
              <a:buSzPct val="75000"/>
              <a:buBlip>
                <a:blip r:embed="rId4"/>
              </a:buBlip>
              <a:defRPr sz="2000">
                <a:solidFill>
                  <a:schemeClr val="tx2"/>
                </a:solidFill>
                <a:latin typeface="Arial" charset="0"/>
                <a:ea typeface="ＭＳ Ｐゴシック" pitchFamily="34" charset="-128"/>
              </a:defRPr>
            </a:lvl4pPr>
            <a:lvl5pPr marL="2057400" indent="-228600" eaLnBrk="0" hangingPunct="0">
              <a:spcBef>
                <a:spcPct val="20000"/>
              </a:spcBef>
              <a:buSzPct val="75000"/>
              <a:buBlip>
                <a:blip r:embed="rId4"/>
              </a:buBlip>
              <a:defRPr sz="2000">
                <a:solidFill>
                  <a:schemeClr val="tx2"/>
                </a:solidFill>
                <a:latin typeface="Arial" charset="0"/>
                <a:ea typeface="ＭＳ Ｐゴシック" pitchFamily="34" charset="-128"/>
              </a:defRPr>
            </a:lvl5pPr>
            <a:lvl6pPr marL="25146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6pPr>
            <a:lvl7pPr marL="29718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7pPr>
            <a:lvl8pPr marL="34290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8pPr>
            <a:lvl9pPr marL="38862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9pPr>
          </a:lstStyle>
          <a:p>
            <a:pPr eaLnBrk="1" hangingPunct="1">
              <a:spcBef>
                <a:spcPct val="0"/>
              </a:spcBef>
              <a:buSzTx/>
              <a:buFontTx/>
              <a:buNone/>
            </a:pPr>
            <a:r>
              <a:rPr lang="en-US" altLang="en-US" sz="2400" dirty="0">
                <a:latin typeface="Arial" panose="020B0604020202020204" pitchFamily="34" charset="0"/>
                <a:cs typeface="Arial" panose="020B0604020202020204" pitchFamily="34" charset="0"/>
              </a:rPr>
              <a:t>FAR Part 15, Table 15-2 – Instructions for </a:t>
            </a:r>
            <a:r>
              <a:rPr lang="en-US" altLang="en-US" sz="2400" dirty="0" smtClean="0">
                <a:latin typeface="Arial" panose="020B0604020202020204" pitchFamily="34" charset="0"/>
                <a:cs typeface="Arial" panose="020B0604020202020204" pitchFamily="34" charset="0"/>
              </a:rPr>
              <a:t>submitting cost/price </a:t>
            </a:r>
            <a:r>
              <a:rPr lang="en-US" altLang="en-US" sz="2400" dirty="0">
                <a:latin typeface="Arial" panose="020B0604020202020204" pitchFamily="34" charset="0"/>
                <a:cs typeface="Arial" panose="020B0604020202020204" pitchFamily="34" charset="0"/>
              </a:rPr>
              <a:t>p</a:t>
            </a:r>
            <a:r>
              <a:rPr lang="en-US" altLang="en-US" sz="2400" dirty="0" smtClean="0">
                <a:latin typeface="Arial" panose="020B0604020202020204" pitchFamily="34" charset="0"/>
                <a:cs typeface="Arial" panose="020B0604020202020204" pitchFamily="34" charset="0"/>
              </a:rPr>
              <a:t>roposals when </a:t>
            </a:r>
            <a:r>
              <a:rPr lang="en-US" altLang="en-US" sz="2400" dirty="0">
                <a:latin typeface="Arial" panose="020B0604020202020204" pitchFamily="34" charset="0"/>
                <a:cs typeface="Arial" panose="020B0604020202020204" pitchFamily="34" charset="0"/>
              </a:rPr>
              <a:t>c</a:t>
            </a:r>
            <a:r>
              <a:rPr lang="en-US" altLang="en-US" sz="2400" dirty="0" smtClean="0">
                <a:latin typeface="Arial" panose="020B0604020202020204" pitchFamily="34" charset="0"/>
                <a:cs typeface="Arial" panose="020B0604020202020204" pitchFamily="34" charset="0"/>
              </a:rPr>
              <a:t>ertified </a:t>
            </a:r>
            <a:r>
              <a:rPr lang="en-US" altLang="en-US" sz="2400" dirty="0">
                <a:latin typeface="Arial" panose="020B0604020202020204" pitchFamily="34" charset="0"/>
                <a:cs typeface="Arial" panose="020B0604020202020204" pitchFamily="34" charset="0"/>
              </a:rPr>
              <a:t>c</a:t>
            </a:r>
            <a:r>
              <a:rPr lang="en-US" altLang="en-US" sz="2400" dirty="0" smtClean="0">
                <a:latin typeface="Arial" panose="020B0604020202020204" pitchFamily="34" charset="0"/>
                <a:cs typeface="Arial" panose="020B0604020202020204" pitchFamily="34" charset="0"/>
              </a:rPr>
              <a:t>ost </a:t>
            </a:r>
            <a:r>
              <a:rPr lang="en-US" altLang="en-US" sz="2400" dirty="0">
                <a:latin typeface="Arial" panose="020B0604020202020204" pitchFamily="34" charset="0"/>
                <a:cs typeface="Arial" panose="020B0604020202020204" pitchFamily="34" charset="0"/>
              </a:rPr>
              <a:t>or </a:t>
            </a:r>
            <a:r>
              <a:rPr lang="en-US" altLang="en-US" sz="2400" dirty="0" smtClean="0">
                <a:latin typeface="Arial" panose="020B0604020202020204" pitchFamily="34" charset="0"/>
                <a:cs typeface="Arial" panose="020B0604020202020204" pitchFamily="34" charset="0"/>
              </a:rPr>
              <a:t>pricing </a:t>
            </a:r>
            <a:r>
              <a:rPr lang="en-US" altLang="en-US" sz="2400" dirty="0">
                <a:latin typeface="Arial" panose="020B0604020202020204" pitchFamily="34" charset="0"/>
                <a:cs typeface="Arial" panose="020B0604020202020204" pitchFamily="34" charset="0"/>
              </a:rPr>
              <a:t>d</a:t>
            </a:r>
            <a:r>
              <a:rPr lang="en-US" altLang="en-US" sz="2400" dirty="0" smtClean="0">
                <a:latin typeface="Arial" panose="020B0604020202020204" pitchFamily="34" charset="0"/>
                <a:cs typeface="Arial" panose="020B0604020202020204" pitchFamily="34" charset="0"/>
              </a:rPr>
              <a:t>ata are </a:t>
            </a:r>
            <a:r>
              <a:rPr lang="en-US" altLang="en-US" sz="2400" dirty="0">
                <a:latin typeface="Arial" panose="020B0604020202020204" pitchFamily="34" charset="0"/>
                <a:cs typeface="Arial" panose="020B0604020202020204" pitchFamily="34" charset="0"/>
              </a:rPr>
              <a:t>r</a:t>
            </a:r>
            <a:r>
              <a:rPr lang="en-US" altLang="en-US" sz="2400" dirty="0" smtClean="0">
                <a:latin typeface="Arial" panose="020B0604020202020204" pitchFamily="34" charset="0"/>
                <a:cs typeface="Arial" panose="020B0604020202020204" pitchFamily="34" charset="0"/>
              </a:rPr>
              <a:t>equired.</a:t>
            </a:r>
            <a:endParaRPr lang="en-US" altLang="en-US" sz="2400" dirty="0">
              <a:latin typeface="Arial" panose="020B0604020202020204" pitchFamily="34" charset="0"/>
              <a:cs typeface="Arial" panose="020B0604020202020204" pitchFamily="34" charset="0"/>
            </a:endParaRPr>
          </a:p>
          <a:p>
            <a:pPr eaLnBrk="1" hangingPunct="1">
              <a:spcBef>
                <a:spcPct val="0"/>
              </a:spcBef>
              <a:buSzTx/>
              <a:buFontTx/>
              <a:buNone/>
            </a:pPr>
            <a:endParaRPr lang="en-US" altLang="en-US" sz="2400" dirty="0">
              <a:latin typeface="Arial" panose="020B0604020202020204" pitchFamily="34" charset="0"/>
              <a:cs typeface="Arial" panose="020B0604020202020204" pitchFamily="34" charset="0"/>
            </a:endParaRPr>
          </a:p>
          <a:p>
            <a:pPr eaLnBrk="1" hangingPunct="1">
              <a:spcBef>
                <a:spcPct val="0"/>
              </a:spcBef>
              <a:buSzTx/>
              <a:buFontTx/>
              <a:buNone/>
            </a:pPr>
            <a:r>
              <a:rPr lang="en-US" altLang="en-US" sz="2400" dirty="0">
                <a:latin typeface="Arial" panose="020B0604020202020204" pitchFamily="34" charset="0"/>
                <a:cs typeface="Arial" panose="020B0604020202020204" pitchFamily="34" charset="0"/>
              </a:rPr>
              <a:t>DFARS 252.215-7009 Proposal Adequacy </a:t>
            </a:r>
            <a:r>
              <a:rPr lang="en-US" altLang="en-US" sz="2400" dirty="0" smtClean="0">
                <a:latin typeface="Arial" panose="020B0604020202020204" pitchFamily="34" charset="0"/>
                <a:cs typeface="Arial" panose="020B0604020202020204" pitchFamily="34" charset="0"/>
              </a:rPr>
              <a:t>Checklist - New Requirement - </a:t>
            </a:r>
            <a:r>
              <a:rPr lang="en-US" altLang="en-US" sz="2400" dirty="0">
                <a:latin typeface="Arial" panose="020B0604020202020204" pitchFamily="34" charset="0"/>
                <a:cs typeface="Arial" panose="020B0604020202020204" pitchFamily="34" charset="0"/>
              </a:rPr>
              <a:t>Provides location of requested information or an explanation of why the requested information is not </a:t>
            </a:r>
            <a:r>
              <a:rPr lang="en-US" altLang="en-US" sz="2400" dirty="0" smtClean="0">
                <a:latin typeface="Arial" panose="020B0604020202020204" pitchFamily="34" charset="0"/>
                <a:cs typeface="Arial" panose="020B0604020202020204" pitchFamily="34" charset="0"/>
              </a:rPr>
              <a:t>provided.</a:t>
            </a:r>
            <a:endParaRPr lang="en-US" altLang="en-US" sz="1800" dirty="0">
              <a:latin typeface="+mn-lt"/>
              <a:cs typeface="Times New Roman" pitchFamily="18" charset="0"/>
            </a:endParaRPr>
          </a:p>
        </p:txBody>
      </p:sp>
      <p:sp>
        <p:nvSpPr>
          <p:cNvPr id="16389" name="Content Placeholder 2"/>
          <p:cNvSpPr txBox="1">
            <a:spLocks/>
          </p:cNvSpPr>
          <p:nvPr/>
        </p:nvSpPr>
        <p:spPr bwMode="auto">
          <a:xfrm>
            <a:off x="457200" y="1274102"/>
            <a:ext cx="90043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SzPct val="75000"/>
              <a:buBlip>
                <a:blip r:embed="rId4"/>
              </a:buBlip>
              <a:defRPr sz="3200">
                <a:solidFill>
                  <a:schemeClr val="tx2"/>
                </a:solidFill>
                <a:latin typeface="Arial" charset="0"/>
                <a:ea typeface="ＭＳ Ｐゴシック" pitchFamily="34" charset="-128"/>
              </a:defRPr>
            </a:lvl1pPr>
            <a:lvl2pPr marL="742950" indent="-285750" eaLnBrk="0" hangingPunct="0">
              <a:spcBef>
                <a:spcPct val="20000"/>
              </a:spcBef>
              <a:buSzPct val="75000"/>
              <a:buBlip>
                <a:blip r:embed="rId4"/>
              </a:buBlip>
              <a:defRPr sz="2800">
                <a:solidFill>
                  <a:schemeClr val="tx2"/>
                </a:solidFill>
                <a:latin typeface="Arial" charset="0"/>
                <a:ea typeface="ＭＳ Ｐゴシック" pitchFamily="34" charset="-128"/>
              </a:defRPr>
            </a:lvl2pPr>
            <a:lvl3pPr marL="1143000" indent="-228600" eaLnBrk="0" hangingPunct="0">
              <a:spcBef>
                <a:spcPct val="20000"/>
              </a:spcBef>
              <a:buSzPct val="75000"/>
              <a:buBlip>
                <a:blip r:embed="rId4"/>
              </a:buBlip>
              <a:defRPr sz="2400">
                <a:solidFill>
                  <a:schemeClr val="tx2"/>
                </a:solidFill>
                <a:latin typeface="Arial" charset="0"/>
                <a:ea typeface="ＭＳ Ｐゴシック" pitchFamily="34" charset="-128"/>
              </a:defRPr>
            </a:lvl3pPr>
            <a:lvl4pPr marL="1600200" indent="-228600" eaLnBrk="0" hangingPunct="0">
              <a:spcBef>
                <a:spcPct val="20000"/>
              </a:spcBef>
              <a:buSzPct val="75000"/>
              <a:buBlip>
                <a:blip r:embed="rId4"/>
              </a:buBlip>
              <a:defRPr sz="2000">
                <a:solidFill>
                  <a:schemeClr val="tx2"/>
                </a:solidFill>
                <a:latin typeface="Arial" charset="0"/>
                <a:ea typeface="ＭＳ Ｐゴシック" pitchFamily="34" charset="-128"/>
              </a:defRPr>
            </a:lvl4pPr>
            <a:lvl5pPr marL="2057400" indent="-228600" eaLnBrk="0" hangingPunct="0">
              <a:spcBef>
                <a:spcPct val="20000"/>
              </a:spcBef>
              <a:buSzPct val="75000"/>
              <a:buBlip>
                <a:blip r:embed="rId4"/>
              </a:buBlip>
              <a:defRPr sz="2000">
                <a:solidFill>
                  <a:schemeClr val="tx2"/>
                </a:solidFill>
                <a:latin typeface="Arial" charset="0"/>
                <a:ea typeface="ＭＳ Ｐゴシック" pitchFamily="34" charset="-128"/>
              </a:defRPr>
            </a:lvl5pPr>
            <a:lvl6pPr marL="25146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6pPr>
            <a:lvl7pPr marL="29718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7pPr>
            <a:lvl8pPr marL="34290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8pPr>
            <a:lvl9pPr marL="3886200" indent="-228600" defTabSz="457200" eaLnBrk="0" fontAlgn="base" hangingPunct="0">
              <a:spcBef>
                <a:spcPct val="20000"/>
              </a:spcBef>
              <a:spcAft>
                <a:spcPct val="0"/>
              </a:spcAft>
              <a:buSzPct val="75000"/>
              <a:buBlip>
                <a:blip r:embed="rId4"/>
              </a:buBlip>
              <a:defRPr sz="2000">
                <a:solidFill>
                  <a:schemeClr val="tx2"/>
                </a:solidFill>
                <a:latin typeface="Arial" charset="0"/>
                <a:ea typeface="ＭＳ Ｐゴシック" pitchFamily="34" charset="-128"/>
              </a:defRPr>
            </a:lvl9pPr>
          </a:lstStyle>
          <a:p>
            <a:pPr eaLnBrk="1" hangingPunct="1">
              <a:buFont typeface="Wingdings" pitchFamily="2" charset="2"/>
              <a:buNone/>
            </a:pPr>
            <a:r>
              <a:rPr lang="en-US" altLang="en-US" dirty="0">
                <a:latin typeface="Arial" panose="020B0604020202020204" pitchFamily="34" charset="0"/>
                <a:cs typeface="Arial" panose="020B0604020202020204" pitchFamily="34" charset="0"/>
              </a:rPr>
              <a:t>How is proposal adequacy determined?</a:t>
            </a:r>
          </a:p>
        </p:txBody>
      </p:sp>
      <p:sp>
        <p:nvSpPr>
          <p:cNvPr id="14" name="Title 1"/>
          <p:cNvSpPr>
            <a:spLocks noGrp="1"/>
          </p:cNvSpPr>
          <p:nvPr>
            <p:ph type="title"/>
          </p:nvPr>
        </p:nvSpPr>
        <p:spPr>
          <a:xfrm>
            <a:off x="0" y="359702"/>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Price Proposal Adequacy</a:t>
            </a:r>
          </a:p>
        </p:txBody>
      </p:sp>
      <p:sp>
        <p:nvSpPr>
          <p:cNvPr id="8"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4</a:t>
            </a:fld>
            <a:endParaRPr lang="en-US" dirty="0"/>
          </a:p>
        </p:txBody>
      </p:sp>
      <p:sp>
        <p:nvSpPr>
          <p:cNvPr id="12" name="Title 1"/>
          <p:cNvSpPr txBox="1">
            <a:spLocks/>
          </p:cNvSpPr>
          <p:nvPr/>
        </p:nvSpPr>
        <p:spPr>
          <a:xfrm>
            <a:off x="762000" y="5794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2"/>
                </a:solidFill>
                <a:latin typeface="+mj-lt"/>
                <a:ea typeface="+mj-ea"/>
                <a:cs typeface="+mj-cs"/>
              </a:defRPr>
            </a:lvl1pPr>
          </a:lstStyle>
          <a:p>
            <a:endParaRPr lang="en-US" altLang="en-US" dirty="0" smtClean="0">
              <a:solidFill>
                <a:schemeClr val="tx1"/>
              </a:solidFill>
              <a:latin typeface="Times New Roman" panose="02020603050405020304" pitchFamily="18" charset="0"/>
              <a:ea typeface="ＭＳ Ｐゴシック" pitchFamily="34" charset="-128"/>
              <a:cs typeface="Times New Roman" panose="02020603050405020304" pitchFamily="18" charset="0"/>
            </a:endParaRPr>
          </a:p>
        </p:txBody>
      </p:sp>
      <p:graphicFrame>
        <p:nvGraphicFramePr>
          <p:cNvPr id="2" name="Object 1">
            <a:hlinkClick r:id="" action="ppaction://ole?verb=0"/>
          </p:cNvPr>
          <p:cNvGraphicFramePr>
            <a:graphicFrameLocks noChangeAspect="1"/>
          </p:cNvGraphicFramePr>
          <p:nvPr>
            <p:extLst>
              <p:ext uri="{D42A27DB-BD31-4B8C-83A1-F6EECF244321}">
                <p14:modId xmlns:p14="http://schemas.microsoft.com/office/powerpoint/2010/main" val="1663525165"/>
              </p:ext>
            </p:extLst>
          </p:nvPr>
        </p:nvGraphicFramePr>
        <p:xfrm>
          <a:off x="3592287" y="4933063"/>
          <a:ext cx="1567542" cy="1224642"/>
        </p:xfrm>
        <a:graphic>
          <a:graphicData uri="http://schemas.openxmlformats.org/presentationml/2006/ole">
            <mc:AlternateContent xmlns:mc="http://schemas.openxmlformats.org/markup-compatibility/2006">
              <mc:Choice xmlns:v="urn:schemas-microsoft-com:vml" Requires="v">
                <p:oleObj spid="_x0000_s1183" name="Acrobat Document" showAsIcon="1" r:id="rId5" imgW="914400" imgH="714240" progId="Acrobat.Document.2017">
                  <p:embed/>
                </p:oleObj>
              </mc:Choice>
              <mc:Fallback>
                <p:oleObj name="Acrobat Document" showAsIcon="1" r:id="rId5" imgW="914400" imgH="714240" progId="Acrobat.Document.2017">
                  <p:embed/>
                  <p:pic>
                    <p:nvPicPr>
                      <p:cNvPr id="0" name=""/>
                      <p:cNvPicPr/>
                      <p:nvPr/>
                    </p:nvPicPr>
                    <p:blipFill>
                      <a:blip r:embed="rId6"/>
                      <a:stretch>
                        <a:fillRect/>
                      </a:stretch>
                    </p:blipFill>
                    <p:spPr>
                      <a:xfrm>
                        <a:off x="3592287" y="4933063"/>
                        <a:ext cx="1567542" cy="1224642"/>
                      </a:xfrm>
                      <a:prstGeom prst="rect">
                        <a:avLst/>
                      </a:prstGeom>
                    </p:spPr>
                  </p:pic>
                </p:oleObj>
              </mc:Fallback>
            </mc:AlternateContent>
          </a:graphicData>
        </a:graphic>
      </p:graphicFrame>
    </p:spTree>
    <p:extLst>
      <p:ext uri="{BB962C8B-B14F-4D97-AF65-F5344CB8AC3E}">
        <p14:creationId xmlns:p14="http://schemas.microsoft.com/office/powerpoint/2010/main" val="35040353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370332"/>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Proposal Cost Elements</a:t>
            </a:r>
          </a:p>
        </p:txBody>
      </p:sp>
      <p:sp>
        <p:nvSpPr>
          <p:cNvPr id="17411" name="Content Placeholder 2"/>
          <p:cNvSpPr>
            <a:spLocks noGrp="1"/>
          </p:cNvSpPr>
          <p:nvPr>
            <p:ph idx="1"/>
          </p:nvPr>
        </p:nvSpPr>
        <p:spPr>
          <a:xfrm>
            <a:off x="772886" y="1687287"/>
            <a:ext cx="7467600" cy="4223656"/>
          </a:xfrm>
        </p:spPr>
        <p:txBody>
          <a:bodyPr>
            <a:normAutofit/>
          </a:bodyPr>
          <a:lstStyle/>
          <a:p>
            <a:pPr>
              <a:spcBef>
                <a:spcPts val="2400"/>
              </a:spcBef>
            </a:pPr>
            <a:r>
              <a:rPr lang="en-US" altLang="en-US" dirty="0" smtClean="0">
                <a:latin typeface="Arial" panose="020B0604020202020204" pitchFamily="34" charset="0"/>
                <a:ea typeface="ＭＳ Ｐゴシック" pitchFamily="34" charset="-128"/>
                <a:cs typeface="Arial" panose="020B0604020202020204" pitchFamily="34" charset="0"/>
              </a:rPr>
              <a:t>Direct Labor</a:t>
            </a:r>
          </a:p>
          <a:p>
            <a:pPr>
              <a:spcBef>
                <a:spcPts val="2400"/>
              </a:spcBef>
            </a:pPr>
            <a:r>
              <a:rPr lang="en-US" altLang="en-US" dirty="0" smtClean="0">
                <a:latin typeface="Arial" panose="020B0604020202020204" pitchFamily="34" charset="0"/>
                <a:ea typeface="ＭＳ Ｐゴシック" pitchFamily="34" charset="-128"/>
                <a:cs typeface="Arial" panose="020B0604020202020204" pitchFamily="34" charset="0"/>
              </a:rPr>
              <a:t>Material</a:t>
            </a:r>
          </a:p>
          <a:p>
            <a:pPr>
              <a:spcBef>
                <a:spcPts val="2400"/>
              </a:spcBef>
            </a:pPr>
            <a:r>
              <a:rPr lang="en-US" altLang="en-US" dirty="0" smtClean="0">
                <a:latin typeface="Arial" panose="020B0604020202020204" pitchFamily="34" charset="0"/>
                <a:ea typeface="ＭＳ Ｐゴシック" pitchFamily="34" charset="-128"/>
                <a:cs typeface="Arial" panose="020B0604020202020204" pitchFamily="34" charset="0"/>
              </a:rPr>
              <a:t>Subcontracts</a:t>
            </a:r>
          </a:p>
          <a:p>
            <a:pPr>
              <a:spcBef>
                <a:spcPts val="2400"/>
              </a:spcBef>
            </a:pPr>
            <a:r>
              <a:rPr lang="en-US" altLang="en-US" dirty="0" smtClean="0">
                <a:latin typeface="Arial" panose="020B0604020202020204" pitchFamily="34" charset="0"/>
                <a:ea typeface="ＭＳ Ｐゴシック" pitchFamily="34" charset="-128"/>
                <a:cs typeface="Arial" panose="020B0604020202020204" pitchFamily="34" charset="0"/>
              </a:rPr>
              <a:t>Other Direct </a:t>
            </a:r>
            <a:r>
              <a:rPr lang="en-US" altLang="en-US" dirty="0">
                <a:latin typeface="Arial" panose="020B0604020202020204" pitchFamily="34" charset="0"/>
                <a:ea typeface="ＭＳ Ｐゴシック" pitchFamily="34" charset="-128"/>
                <a:cs typeface="Arial" panose="020B0604020202020204" pitchFamily="34" charset="0"/>
              </a:rPr>
              <a:t>C</a:t>
            </a:r>
            <a:r>
              <a:rPr lang="en-US" altLang="en-US" dirty="0" smtClean="0">
                <a:latin typeface="Arial" panose="020B0604020202020204" pitchFamily="34" charset="0"/>
                <a:ea typeface="ＭＳ Ｐゴシック" pitchFamily="34" charset="-128"/>
                <a:cs typeface="Arial" panose="020B0604020202020204" pitchFamily="34" charset="0"/>
              </a:rPr>
              <a:t>osts (ODCs)</a:t>
            </a:r>
          </a:p>
          <a:p>
            <a:pPr>
              <a:spcBef>
                <a:spcPts val="2400"/>
              </a:spcBef>
            </a:pPr>
            <a:r>
              <a:rPr lang="en-US" altLang="en-US" dirty="0" smtClean="0">
                <a:latin typeface="Arial" panose="020B0604020202020204" pitchFamily="34" charset="0"/>
                <a:ea typeface="ＭＳ Ｐゴシック" pitchFamily="34" charset="-128"/>
                <a:cs typeface="Arial" panose="020B0604020202020204" pitchFamily="34" charset="0"/>
              </a:rPr>
              <a:t>Indirect Rates</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5</a:t>
            </a:fld>
            <a:endParaRPr lang="en-US" dirty="0"/>
          </a:p>
        </p:txBody>
      </p:sp>
    </p:spTree>
    <p:extLst>
      <p:ext uri="{BB962C8B-B14F-4D97-AF65-F5344CB8AC3E}">
        <p14:creationId xmlns:p14="http://schemas.microsoft.com/office/powerpoint/2010/main" val="3727224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357893"/>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Direct Labor</a:t>
            </a:r>
          </a:p>
        </p:txBody>
      </p:sp>
      <p:sp>
        <p:nvSpPr>
          <p:cNvPr id="18435" name="Content Placeholder 2"/>
          <p:cNvSpPr>
            <a:spLocks noGrp="1"/>
          </p:cNvSpPr>
          <p:nvPr>
            <p:ph idx="1"/>
          </p:nvPr>
        </p:nvSpPr>
        <p:spPr>
          <a:xfrm>
            <a:off x="457200" y="1354137"/>
            <a:ext cx="8229600" cy="4850719"/>
          </a:xfrm>
        </p:spPr>
        <p:txBody>
          <a:bodyPr>
            <a:normAutofit fontScale="92500" lnSpcReduction="10000"/>
          </a:bodyPr>
          <a:lstStyle/>
          <a:p>
            <a:pPr>
              <a:spcBef>
                <a:spcPts val="1200"/>
              </a:spcBef>
            </a:pPr>
            <a:r>
              <a:rPr lang="en-US" altLang="en-US" sz="2800" dirty="0" smtClean="0">
                <a:latin typeface="Arial" panose="020B0604020202020204" pitchFamily="34" charset="0"/>
                <a:ea typeface="ＭＳ Ｐゴシック" pitchFamily="34" charset="-128"/>
                <a:cs typeface="Arial" panose="020B0604020202020204" pitchFamily="34" charset="0"/>
              </a:rPr>
              <a:t>An adequate proposal should include:</a:t>
            </a:r>
          </a:p>
          <a:p>
            <a:pPr marL="635000" lvl="1">
              <a:spcBef>
                <a:spcPts val="1200"/>
              </a:spcBef>
            </a:pPr>
            <a:r>
              <a:rPr lang="en-US" sz="2400" dirty="0">
                <a:latin typeface="Arial" panose="020B0604020202020204" pitchFamily="34" charset="0"/>
                <a:ea typeface="ＭＳ Ｐゴシック" pitchFamily="34" charset="-128"/>
                <a:cs typeface="Arial" panose="020B0604020202020204" pitchFamily="34" charset="0"/>
              </a:rPr>
              <a:t>A time-phased (e.g., monthly, quarterly, etc.) breakdown of labor hours, rates, and cost by appropriate category </a:t>
            </a:r>
            <a:endParaRPr lang="en-US" sz="2400" dirty="0" smtClean="0">
              <a:latin typeface="Arial" panose="020B0604020202020204" pitchFamily="34" charset="0"/>
              <a:ea typeface="ＭＳ Ｐゴシック" pitchFamily="34" charset="-128"/>
              <a:cs typeface="Arial" panose="020B0604020202020204" pitchFamily="34" charset="0"/>
            </a:endParaRPr>
          </a:p>
          <a:p>
            <a:pPr marL="635000" lvl="1">
              <a:spcBef>
                <a:spcPts val="1200"/>
              </a:spcBef>
            </a:pPr>
            <a:r>
              <a:rPr lang="en-US" altLang="en-US" sz="2400" dirty="0" smtClean="0">
                <a:latin typeface="Arial" panose="020B0604020202020204" pitchFamily="34" charset="0"/>
                <a:ea typeface="ＭＳ Ｐゴシック" pitchFamily="34" charset="-128"/>
                <a:cs typeface="Arial" panose="020B0604020202020204" pitchFamily="34" charset="0"/>
              </a:rPr>
              <a:t>The </a:t>
            </a:r>
            <a:r>
              <a:rPr lang="en-US" altLang="en-US" sz="2400" dirty="0">
                <a:latin typeface="Arial" panose="020B0604020202020204" pitchFamily="34" charset="0"/>
                <a:ea typeface="ＭＳ Ｐゴシック" pitchFamily="34" charset="-128"/>
                <a:cs typeface="Arial" panose="020B0604020202020204" pitchFamily="34" charset="0"/>
              </a:rPr>
              <a:t>basis of proposed labor rates and classifications including any escalation factors:</a:t>
            </a:r>
          </a:p>
          <a:p>
            <a:pPr marL="1035050" lvl="2">
              <a:lnSpc>
                <a:spcPct val="110000"/>
              </a:lnSpc>
              <a:spcBef>
                <a:spcPts val="1200"/>
              </a:spcBef>
            </a:pPr>
            <a:r>
              <a:rPr lang="en-US" altLang="en-US" sz="2000" dirty="0">
                <a:latin typeface="Arial" panose="020B0604020202020204" pitchFamily="34" charset="0"/>
                <a:ea typeface="ＭＳ Ｐゴシック" pitchFamily="34" charset="-128"/>
                <a:cs typeface="Arial" panose="020B0604020202020204" pitchFamily="34" charset="0"/>
              </a:rPr>
              <a:t>DCAA will determine how proposed labor rates were estimated and will need to audit any data that supports these estimates.</a:t>
            </a:r>
          </a:p>
          <a:p>
            <a:pPr marL="1035050" lvl="2">
              <a:lnSpc>
                <a:spcPct val="110000"/>
              </a:lnSpc>
              <a:spcBef>
                <a:spcPts val="1200"/>
              </a:spcBef>
            </a:pPr>
            <a:r>
              <a:rPr lang="en-US" altLang="en-US" sz="2000" dirty="0">
                <a:latin typeface="Arial" panose="020B0604020202020204" pitchFamily="34" charset="0"/>
                <a:ea typeface="ＭＳ Ｐゴシック" pitchFamily="34" charset="-128"/>
                <a:cs typeface="Arial" panose="020B0604020202020204" pitchFamily="34" charset="0"/>
              </a:rPr>
              <a:t>DCAA will evaluate the basis of labor categories (labor grades) proposed and the hours assigned to each labor category.</a:t>
            </a:r>
          </a:p>
          <a:p>
            <a:pPr marL="635000" lvl="2" indent="-285750">
              <a:spcBef>
                <a:spcPts val="1200"/>
              </a:spcBef>
            </a:pPr>
            <a:r>
              <a:rPr lang="en-US" altLang="en-US" dirty="0" smtClean="0">
                <a:latin typeface="Arial" panose="020B0604020202020204" pitchFamily="34" charset="0"/>
                <a:ea typeface="ＭＳ Ｐゴシック" pitchFamily="34" charset="-128"/>
                <a:cs typeface="Arial" panose="020B0604020202020204" pitchFamily="34" charset="0"/>
              </a:rPr>
              <a:t>The basis of proposed labor hours, comparisons of proposed hours to experienced hours for the production of similar items; and any learning curve applications.</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6</a:t>
            </a:fld>
            <a:endParaRPr lang="en-US" dirty="0"/>
          </a:p>
        </p:txBody>
      </p:sp>
    </p:spTree>
    <p:extLst>
      <p:ext uri="{BB962C8B-B14F-4D97-AF65-F5344CB8AC3E}">
        <p14:creationId xmlns:p14="http://schemas.microsoft.com/office/powerpoint/2010/main" val="509938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Material</a:t>
            </a:r>
          </a:p>
        </p:txBody>
      </p:sp>
      <p:sp>
        <p:nvSpPr>
          <p:cNvPr id="19459" name="Content Placeholder 2"/>
          <p:cNvSpPr>
            <a:spLocks noGrp="1"/>
          </p:cNvSpPr>
          <p:nvPr>
            <p:ph idx="1"/>
          </p:nvPr>
        </p:nvSpPr>
        <p:spPr/>
        <p:txBody>
          <a:bodyPr>
            <a:normAutofit lnSpcReduction="10000"/>
          </a:bodyPr>
          <a:lstStyle/>
          <a:p>
            <a:pPr marL="0" indent="0">
              <a:spcBef>
                <a:spcPts val="0"/>
              </a:spcBef>
              <a:buNone/>
            </a:pPr>
            <a:r>
              <a:rPr lang="en-US" altLang="en-US" sz="2800" dirty="0" smtClean="0">
                <a:latin typeface="Arial" panose="020B0604020202020204" pitchFamily="34" charset="0"/>
                <a:ea typeface="ＭＳ Ｐゴシック" pitchFamily="34" charset="-128"/>
                <a:cs typeface="Arial" panose="020B0604020202020204" pitchFamily="34" charset="0"/>
              </a:rPr>
              <a:t>An adequate proposal should include a consolidated priced summary of individual material quantities included in the various tasks, orders, or contract line items.  In addition, the consolidated bill of material should provide:</a:t>
            </a:r>
          </a:p>
          <a:p>
            <a:pPr marL="571500" lvl="1" indent="-342900">
              <a:spcBef>
                <a:spcPts val="1800"/>
              </a:spcBef>
              <a:buBlip>
                <a:blip r:embed="rId3"/>
              </a:buBlip>
            </a:pPr>
            <a:r>
              <a:rPr lang="en-US" altLang="en-US" sz="2300" dirty="0" smtClean="0">
                <a:latin typeface="Arial" panose="020B0604020202020204" pitchFamily="34" charset="0"/>
                <a:ea typeface="ＭＳ Ｐゴシック" pitchFamily="34" charset="-128"/>
                <a:cs typeface="Arial" panose="020B0604020202020204" pitchFamily="34" charset="0"/>
              </a:rPr>
              <a:t>The basis for pricing (vendor quotes, invoice prices, competitive bids, etc.)</a:t>
            </a:r>
          </a:p>
          <a:p>
            <a:pPr marL="571500" lvl="1" indent="-342900">
              <a:spcBef>
                <a:spcPts val="1200"/>
              </a:spcBef>
              <a:buBlip>
                <a:blip r:embed="rId3"/>
              </a:buBlip>
            </a:pPr>
            <a:r>
              <a:rPr lang="en-US" altLang="en-US" sz="2300" dirty="0" smtClean="0">
                <a:latin typeface="Arial" panose="020B0604020202020204" pitchFamily="34" charset="0"/>
                <a:ea typeface="ＭＳ Ｐゴシック" pitchFamily="34" charset="-128"/>
                <a:cs typeface="Arial" panose="020B0604020202020204" pitchFamily="34" charset="0"/>
              </a:rPr>
              <a:t>Include raw materials, parts, components, assemblies, and services to be produced or performed by others.</a:t>
            </a:r>
          </a:p>
          <a:p>
            <a:pPr marL="571500" lvl="1" indent="-342900">
              <a:spcBef>
                <a:spcPts val="1200"/>
              </a:spcBef>
              <a:buBlip>
                <a:blip r:embed="rId3"/>
              </a:buBlip>
            </a:pPr>
            <a:r>
              <a:rPr lang="en-US" altLang="en-US" sz="2300" dirty="0" smtClean="0">
                <a:latin typeface="Arial" panose="020B0604020202020204" pitchFamily="34" charset="0"/>
                <a:ea typeface="ＭＳ Ｐゴシック" pitchFamily="34" charset="-128"/>
                <a:cs typeface="Arial" panose="020B0604020202020204" pitchFamily="34" charset="0"/>
              </a:rPr>
              <a:t>Identify the item and show the source, quantity, and price</a:t>
            </a:r>
            <a:r>
              <a:rPr lang="en-US" altLang="en-US" sz="2400" dirty="0" smtClean="0">
                <a:latin typeface="Arial" panose="020B0604020202020204" pitchFamily="34" charset="0"/>
                <a:ea typeface="ＭＳ Ｐゴシック" pitchFamily="34" charset="-128"/>
                <a:cs typeface="Arial" panose="020B0604020202020204" pitchFamily="34" charset="0"/>
              </a:rPr>
              <a:t>.</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7</a:t>
            </a:fld>
            <a:endParaRPr lang="en-US" dirty="0"/>
          </a:p>
        </p:txBody>
      </p:sp>
    </p:spTree>
    <p:extLst>
      <p:ext uri="{BB962C8B-B14F-4D97-AF65-F5344CB8AC3E}">
        <p14:creationId xmlns:p14="http://schemas.microsoft.com/office/powerpoint/2010/main" val="1605170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pPr eaLnBrk="1" hangingPunct="1"/>
            <a:r>
              <a:rPr lang="en-US" altLang="en-US" b="1" dirty="0" smtClean="0">
                <a:latin typeface="Arial" panose="020B0604020202020204" pitchFamily="34" charset="0"/>
                <a:ea typeface="ＭＳ Ｐゴシック" pitchFamily="34" charset="-128"/>
                <a:cs typeface="Arial" panose="020B0604020202020204" pitchFamily="34" charset="0"/>
              </a:rPr>
              <a:t>Price Competition</a:t>
            </a:r>
          </a:p>
        </p:txBody>
      </p:sp>
      <p:sp>
        <p:nvSpPr>
          <p:cNvPr id="48131" name="Content Placeholder 2"/>
          <p:cNvSpPr>
            <a:spLocks noGrp="1"/>
          </p:cNvSpPr>
          <p:nvPr>
            <p:ph idx="1"/>
          </p:nvPr>
        </p:nvSpPr>
        <p:spPr>
          <a:xfrm>
            <a:off x="228600" y="1600200"/>
            <a:ext cx="8534400" cy="4278313"/>
          </a:xfrm>
        </p:spPr>
        <p:txBody>
          <a:bodyPr>
            <a:noAutofit/>
          </a:bodyPr>
          <a:lstStyle/>
          <a:p>
            <a:pPr eaLnBrk="1" hangingPunct="1">
              <a:buBlip>
                <a:blip r:embed="rId3"/>
              </a:buBlip>
            </a:pPr>
            <a:r>
              <a:rPr lang="en-US" altLang="en-US" sz="2600" dirty="0" smtClean="0">
                <a:latin typeface="Arial" panose="020B0604020202020204" pitchFamily="34" charset="0"/>
                <a:ea typeface="ＭＳ Ｐゴシック" pitchFamily="34" charset="-128"/>
                <a:cs typeface="Arial" panose="020B0604020202020204" pitchFamily="34" charset="0"/>
              </a:rPr>
              <a:t>DCAA has found contractors inappropriately claiming there is adequate price competition.</a:t>
            </a:r>
          </a:p>
          <a:p>
            <a:pPr eaLnBrk="1" hangingPunct="1">
              <a:spcBef>
                <a:spcPts val="1800"/>
              </a:spcBef>
              <a:buBlip>
                <a:blip r:embed="rId3"/>
              </a:buBlip>
            </a:pPr>
            <a:r>
              <a:rPr lang="en-US" altLang="en-US" sz="2600" dirty="0" smtClean="0">
                <a:latin typeface="Arial" panose="020B0604020202020204" pitchFamily="34" charset="0"/>
                <a:ea typeface="ＭＳ Ｐゴシック" pitchFamily="34" charset="-128"/>
                <a:cs typeface="Arial" panose="020B0604020202020204" pitchFamily="34" charset="0"/>
              </a:rPr>
              <a:t>Contracting officers directed to no longer limit their analysis to the FAR 15.403-1(c)(1)(ii) and (iii) to determine that the offered price is based on adequate competition when only one offer is received.</a:t>
            </a:r>
          </a:p>
          <a:p>
            <a:pPr eaLnBrk="1" hangingPunct="1">
              <a:spcBef>
                <a:spcPts val="1800"/>
              </a:spcBef>
              <a:buBlip>
                <a:blip r:embed="rId3"/>
              </a:buBlip>
            </a:pPr>
            <a:r>
              <a:rPr lang="en-US" altLang="en-US" sz="2600" dirty="0" smtClean="0">
                <a:latin typeface="Arial" panose="020B0604020202020204" pitchFamily="34" charset="0"/>
                <a:ea typeface="ＭＳ Ｐゴシック" pitchFamily="34" charset="-128"/>
                <a:cs typeface="Arial" panose="020B0604020202020204" pitchFamily="34" charset="0"/>
              </a:rPr>
              <a:t>Contracting officers may require cost or pricing data, or other than cost or pricing data when only one offer is received.</a:t>
            </a:r>
          </a:p>
        </p:txBody>
      </p:sp>
      <p:sp>
        <p:nvSpPr>
          <p:cNvPr id="48132" name="Slide Number Placeholder 4"/>
          <p:cNvSpPr txBox="1">
            <a:spLocks/>
          </p:cNvSpPr>
          <p:nvPr/>
        </p:nvSpPr>
        <p:spPr bwMode="auto">
          <a:xfrm>
            <a:off x="7719646" y="6356350"/>
            <a:ext cx="96715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a:r>
              <a:rPr lang="en-US" sz="1200" dirty="0">
                <a:solidFill>
                  <a:schemeClr val="bg1"/>
                </a:solidFill>
                <a:latin typeface="Calibri" panose="020F0502020204030204" pitchFamily="34" charset="0"/>
                <a:cs typeface="Calibri" panose="020F0502020204030204" pitchFamily="34" charset="0"/>
              </a:rPr>
              <a:t>Page | </a:t>
            </a:r>
            <a:fld id="{BC79CCBE-52D1-E04C-B564-6DE01C585E81}" type="slidenum">
              <a:rPr lang="en-US" sz="1200">
                <a:solidFill>
                  <a:schemeClr val="bg1"/>
                </a:solidFill>
                <a:latin typeface="Calibri" panose="020F0502020204030204" pitchFamily="34" charset="0"/>
                <a:cs typeface="Calibri" panose="020F0502020204030204" pitchFamily="34" charset="0"/>
              </a:rPr>
              <a:pPr algn="r"/>
              <a:t>8</a:t>
            </a:fld>
            <a:endParaRPr lang="en-US" sz="1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732002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359699"/>
            <a:ext cx="9144000" cy="914400"/>
          </a:xfrm>
        </p:spPr>
        <p:txBody>
          <a:bodyPr/>
          <a:lstStyle/>
          <a:p>
            <a:r>
              <a:rPr lang="en-US" altLang="en-US" b="1" dirty="0" smtClean="0">
                <a:latin typeface="Arial" panose="020B0604020202020204" pitchFamily="34" charset="0"/>
                <a:ea typeface="ＭＳ Ｐゴシック" pitchFamily="34" charset="-128"/>
                <a:cs typeface="Arial" panose="020B0604020202020204" pitchFamily="34" charset="0"/>
              </a:rPr>
              <a:t>Subcontracts</a:t>
            </a:r>
          </a:p>
        </p:txBody>
      </p:sp>
      <p:sp>
        <p:nvSpPr>
          <p:cNvPr id="21507" name="Content Placeholder 2"/>
          <p:cNvSpPr>
            <a:spLocks noGrp="1"/>
          </p:cNvSpPr>
          <p:nvPr>
            <p:ph idx="1"/>
          </p:nvPr>
        </p:nvSpPr>
        <p:spPr>
          <a:xfrm>
            <a:off x="377825" y="1362075"/>
            <a:ext cx="8308975" cy="4918981"/>
          </a:xfrm>
        </p:spPr>
        <p:txBody>
          <a:bodyPr>
            <a:normAutofit fontScale="92500"/>
          </a:bodyPr>
          <a:lstStyle/>
          <a:p>
            <a:pPr marL="0" indent="0">
              <a:spcBef>
                <a:spcPts val="0"/>
              </a:spcBef>
              <a:spcAft>
                <a:spcPts val="1200"/>
              </a:spcAft>
              <a:buNone/>
            </a:pPr>
            <a:r>
              <a:rPr lang="en-US" altLang="en-US" sz="2800" dirty="0" smtClean="0">
                <a:latin typeface="Arial" panose="020B0604020202020204" pitchFamily="34" charset="0"/>
                <a:ea typeface="ＭＳ Ｐゴシック" pitchFamily="34" charset="-128"/>
                <a:cs typeface="Arial" panose="020B0604020202020204" pitchFamily="34" charset="0"/>
              </a:rPr>
              <a:t>An adequate proposal includes the basis of proposed subcontract costs including the prime contractor’s cost or price analyses of all subcontractor proposals.</a:t>
            </a:r>
          </a:p>
          <a:p>
            <a:pPr marL="681038" lvl="1" indent="-342900">
              <a:spcAft>
                <a:spcPts val="1200"/>
              </a:spcAft>
              <a:buBlip>
                <a:blip r:embed="rId3"/>
              </a:buBlip>
            </a:pPr>
            <a:r>
              <a:rPr lang="en-US" altLang="en-US" sz="2000" dirty="0" smtClean="0">
                <a:latin typeface="Arial" panose="020B0604020202020204" pitchFamily="34" charset="0"/>
                <a:ea typeface="ＭＳ Ｐゴシック" pitchFamily="34" charset="-128"/>
                <a:cs typeface="Arial" panose="020B0604020202020204" pitchFamily="34" charset="0"/>
              </a:rPr>
              <a:t>Submit the subcontractor’s cost or pricing data as part of your own cost or pricing data, as well as your analyses of the subcontractor’s cost or pricing data per FAR 15.403-4 and FAR 15.403-1(b)</a:t>
            </a:r>
          </a:p>
          <a:p>
            <a:pPr marL="681038" lvl="1" indent="-342900">
              <a:spcAft>
                <a:spcPts val="1200"/>
              </a:spcAft>
              <a:buBlip>
                <a:blip r:embed="rId3"/>
              </a:buBlip>
            </a:pPr>
            <a:r>
              <a:rPr lang="en-US" altLang="en-US" sz="2000" dirty="0" smtClean="0">
                <a:latin typeface="Arial" panose="020B0604020202020204" pitchFamily="34" charset="0"/>
                <a:ea typeface="ＭＳ Ｐゴシック" pitchFamily="34" charset="-128"/>
                <a:cs typeface="Arial" panose="020B0604020202020204" pitchFamily="34" charset="0"/>
              </a:rPr>
              <a:t>Include data showing the degree of competition and the basis for establishing the source and price reasonableness</a:t>
            </a:r>
          </a:p>
          <a:p>
            <a:pPr marL="681038" lvl="1" indent="-342900">
              <a:spcAft>
                <a:spcPts val="1200"/>
              </a:spcAft>
              <a:buBlip>
                <a:blip r:embed="rId3"/>
              </a:buBlip>
            </a:pPr>
            <a:r>
              <a:rPr lang="en-US" altLang="en-US" sz="2000" dirty="0">
                <a:latin typeface="Arial" panose="020B0604020202020204" pitchFamily="34" charset="0"/>
                <a:ea typeface="ＭＳ Ｐゴシック" pitchFamily="34" charset="-128"/>
                <a:cs typeface="Arial" panose="020B0604020202020204" pitchFamily="34" charset="0"/>
              </a:rPr>
              <a:t>Include support for commercial item determinations and the basis for establishing the commerciality and price </a:t>
            </a:r>
            <a:r>
              <a:rPr lang="en-US" altLang="en-US" sz="2000" dirty="0" smtClean="0">
                <a:latin typeface="Arial" panose="020B0604020202020204" pitchFamily="34" charset="0"/>
                <a:ea typeface="ＭＳ Ｐゴシック" pitchFamily="34" charset="-128"/>
                <a:cs typeface="Arial" panose="020B0604020202020204" pitchFamily="34" charset="0"/>
              </a:rPr>
              <a:t>reasonableness</a:t>
            </a:r>
          </a:p>
          <a:p>
            <a:pPr marL="681038" lvl="1" indent="-342900">
              <a:buBlip>
                <a:blip r:embed="rId3"/>
              </a:buBlip>
            </a:pPr>
            <a:r>
              <a:rPr lang="en-US" altLang="en-US" sz="2000" dirty="0" smtClean="0">
                <a:latin typeface="Arial" panose="020B0604020202020204" pitchFamily="34" charset="0"/>
                <a:ea typeface="ＭＳ Ｐゴシック" pitchFamily="34" charset="-128"/>
                <a:cs typeface="Arial" panose="020B0604020202020204" pitchFamily="34" charset="0"/>
              </a:rPr>
              <a:t>The prime contractor is responsible for managing its subcontracts per FAR 42.202(e)(2)</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9</a:t>
            </a:fld>
            <a:endParaRPr lang="en-US" dirty="0"/>
          </a:p>
        </p:txBody>
      </p:sp>
    </p:spTree>
    <p:extLst>
      <p:ext uri="{BB962C8B-B14F-4D97-AF65-F5344CB8AC3E}">
        <p14:creationId xmlns:p14="http://schemas.microsoft.com/office/powerpoint/2010/main" val="2209780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CA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DCAA2017</Template>
  <TotalTime>2751</TotalTime>
  <Words>1824</Words>
  <Application>Microsoft Office PowerPoint</Application>
  <PresentationFormat>On-screen Show (4:3)</PresentationFormat>
  <Paragraphs>305</Paragraphs>
  <Slides>38</Slides>
  <Notes>37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ＭＳ Ｐゴシック</vt:lpstr>
      <vt:lpstr>Arial</vt:lpstr>
      <vt:lpstr>Calibri</vt:lpstr>
      <vt:lpstr>Times New Roman</vt:lpstr>
      <vt:lpstr>Wingdings</vt:lpstr>
      <vt:lpstr>DCAA2017</vt:lpstr>
      <vt:lpstr>Acrobat Document</vt:lpstr>
      <vt:lpstr>Elements of an Adequate Proposal</vt:lpstr>
      <vt:lpstr>Today’s Discussion</vt:lpstr>
      <vt:lpstr>Proposal Adequacy</vt:lpstr>
      <vt:lpstr>Price Proposal Adequacy</vt:lpstr>
      <vt:lpstr>Proposal Cost Elements</vt:lpstr>
      <vt:lpstr>Direct Labor</vt:lpstr>
      <vt:lpstr>Material</vt:lpstr>
      <vt:lpstr>Price Competition</vt:lpstr>
      <vt:lpstr>Subcontracts</vt:lpstr>
      <vt:lpstr>Examples of Inadequate Subcontract        Analysis Procedures</vt:lpstr>
      <vt:lpstr>Subcontract Analysis</vt:lpstr>
      <vt:lpstr>Adequate or Inadequate</vt:lpstr>
      <vt:lpstr>Answer</vt:lpstr>
      <vt:lpstr>Improvements to Consider</vt:lpstr>
      <vt:lpstr>Other Direct Costs </vt:lpstr>
      <vt:lpstr>Indirect Costs</vt:lpstr>
      <vt:lpstr>Requirements</vt:lpstr>
      <vt:lpstr>Budgetary Data</vt:lpstr>
      <vt:lpstr>Examples of Inadequate Budgetary Data</vt:lpstr>
      <vt:lpstr>Budgetary Data</vt:lpstr>
      <vt:lpstr>Adequate or Inadequate</vt:lpstr>
      <vt:lpstr>Adequate or Inadequate</vt:lpstr>
      <vt:lpstr>Improvements to Consider</vt:lpstr>
      <vt:lpstr>Adequate Cost or Pricing</vt:lpstr>
      <vt:lpstr>Definition/Requirements</vt:lpstr>
      <vt:lpstr>Examples of Cost or Pricing</vt:lpstr>
      <vt:lpstr>Cost or Pricing Data</vt:lpstr>
      <vt:lpstr>Adequate or Inadequate</vt:lpstr>
      <vt:lpstr>Adequate or Inadequate</vt:lpstr>
      <vt:lpstr>Improvements to Consider</vt:lpstr>
      <vt:lpstr>Cost or Pricing Data Considerations</vt:lpstr>
      <vt:lpstr>Cost or Pricing Data Considerations</vt:lpstr>
      <vt:lpstr>Historical Data</vt:lpstr>
      <vt:lpstr>Unallowable Costs Ensure proposed rates/costs exclude unallowable costs</vt:lpstr>
      <vt:lpstr>Common Deficiencies</vt:lpstr>
      <vt:lpstr>Wrap Up</vt:lpstr>
      <vt:lpstr>Resources</vt:lpstr>
      <vt:lpstr>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Jonpaul Betro</dc:creator>
  <cp:lastModifiedBy>Mercado, Luis, Mr, DCAA</cp:lastModifiedBy>
  <cp:revision>179</cp:revision>
  <cp:lastPrinted>2014-06-03T13:43:02Z</cp:lastPrinted>
  <dcterms:created xsi:type="dcterms:W3CDTF">2013-03-28T21:53:38Z</dcterms:created>
  <dcterms:modified xsi:type="dcterms:W3CDTF">2022-10-11T13:07:34Z</dcterms:modified>
</cp:coreProperties>
</file>