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8" r:id="rId2"/>
    <p:sldId id="261" r:id="rId3"/>
    <p:sldId id="275" r:id="rId4"/>
    <p:sldId id="269" r:id="rId5"/>
    <p:sldId id="273" r:id="rId6"/>
    <p:sldId id="274" r:id="rId7"/>
    <p:sldId id="270" r:id="rId8"/>
    <p:sldId id="268" r:id="rId9"/>
    <p:sldId id="271" r:id="rId10"/>
    <p:sldId id="272" r:id="rId11"/>
    <p:sldId id="276" r:id="rId12"/>
    <p:sldId id="279" r:id="rId13"/>
    <p:sldId id="280" r:id="rId14"/>
    <p:sldId id="277" r:id="rId15"/>
    <p:sldId id="278" r:id="rId16"/>
    <p:sldId id="282" r:id="rId17"/>
    <p:sldId id="281" r:id="rId18"/>
    <p:sldId id="283" r:id="rId19"/>
    <p:sldId id="267" r:id="rId20"/>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48673" autoAdjust="0"/>
  </p:normalViewPr>
  <p:slideViewPr>
    <p:cSldViewPr snapToGrid="0" snapToObjects="1">
      <p:cViewPr varScale="1">
        <p:scale>
          <a:sx n="34" d="100"/>
          <a:sy n="34" d="100"/>
        </p:scale>
        <p:origin x="237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367442-1B2B-4C42-9BB2-A6B32860B04A}" type="datetimeFigureOut">
              <a:rPr lang="en-US" smtClean="0"/>
              <a:pPr/>
              <a:t>10/11/2022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7BE7BF-2AE0-4AA2-9355-2502AB98E4B4}" type="slidenum">
              <a:rPr lang="en-US" smtClean="0"/>
              <a:pPr/>
              <a:t>‹#›</a:t>
            </a:fld>
            <a:endParaRPr lang="en-US"/>
          </a:p>
        </p:txBody>
      </p:sp>
    </p:spTree>
    <p:extLst>
      <p:ext uri="{BB962C8B-B14F-4D97-AF65-F5344CB8AC3E}">
        <p14:creationId xmlns:p14="http://schemas.microsoft.com/office/powerpoint/2010/main" val="486825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a:t>
            </a:fld>
            <a:endParaRPr lang="en-US"/>
          </a:p>
        </p:txBody>
      </p:sp>
    </p:spTree>
    <p:extLst>
      <p:ext uri="{BB962C8B-B14F-4D97-AF65-F5344CB8AC3E}">
        <p14:creationId xmlns:p14="http://schemas.microsoft.com/office/powerpoint/2010/main" val="303169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10</a:t>
            </a:fld>
            <a:endParaRPr lang="en-US"/>
          </a:p>
        </p:txBody>
      </p:sp>
    </p:spTree>
    <p:extLst>
      <p:ext uri="{BB962C8B-B14F-4D97-AF65-F5344CB8AC3E}">
        <p14:creationId xmlns:p14="http://schemas.microsoft.com/office/powerpoint/2010/main" val="690252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11</a:t>
            </a:fld>
            <a:endParaRPr lang="en-US"/>
          </a:p>
        </p:txBody>
      </p:sp>
    </p:spTree>
    <p:extLst>
      <p:ext uri="{BB962C8B-B14F-4D97-AF65-F5344CB8AC3E}">
        <p14:creationId xmlns:p14="http://schemas.microsoft.com/office/powerpoint/2010/main" val="3291539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14</a:t>
            </a:fld>
            <a:endParaRPr lang="en-US"/>
          </a:p>
        </p:txBody>
      </p:sp>
    </p:spTree>
    <p:extLst>
      <p:ext uri="{BB962C8B-B14F-4D97-AF65-F5344CB8AC3E}">
        <p14:creationId xmlns:p14="http://schemas.microsoft.com/office/powerpoint/2010/main" val="18238640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77BE7BF-2AE0-4AA2-9355-2502AB98E4B4}" type="slidenum">
              <a:rPr lang="en-US" smtClean="0"/>
              <a:pPr/>
              <a:t>15</a:t>
            </a:fld>
            <a:endParaRPr lang="en-US"/>
          </a:p>
        </p:txBody>
      </p:sp>
    </p:spTree>
    <p:extLst>
      <p:ext uri="{BB962C8B-B14F-4D97-AF65-F5344CB8AC3E}">
        <p14:creationId xmlns:p14="http://schemas.microsoft.com/office/powerpoint/2010/main" val="960739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77BE7BF-2AE0-4AA2-9355-2502AB98E4B4}" type="slidenum">
              <a:rPr lang="en-US" smtClean="0"/>
              <a:pPr/>
              <a:t>16</a:t>
            </a:fld>
            <a:endParaRPr lang="en-US"/>
          </a:p>
        </p:txBody>
      </p:sp>
    </p:spTree>
    <p:extLst>
      <p:ext uri="{BB962C8B-B14F-4D97-AF65-F5344CB8AC3E}">
        <p14:creationId xmlns:p14="http://schemas.microsoft.com/office/powerpoint/2010/main" val="2830067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77BE7BF-2AE0-4AA2-9355-2502AB98E4B4}" type="slidenum">
              <a:rPr lang="en-US" smtClean="0"/>
              <a:pPr/>
              <a:t>17</a:t>
            </a:fld>
            <a:endParaRPr lang="en-US"/>
          </a:p>
        </p:txBody>
      </p:sp>
    </p:spTree>
    <p:extLst>
      <p:ext uri="{BB962C8B-B14F-4D97-AF65-F5344CB8AC3E}">
        <p14:creationId xmlns:p14="http://schemas.microsoft.com/office/powerpoint/2010/main" val="1818747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77BE7BF-2AE0-4AA2-9355-2502AB98E4B4}" type="slidenum">
              <a:rPr lang="en-US" smtClean="0"/>
              <a:pPr/>
              <a:t>18</a:t>
            </a:fld>
            <a:endParaRPr lang="en-US"/>
          </a:p>
        </p:txBody>
      </p:sp>
    </p:spTree>
    <p:extLst>
      <p:ext uri="{BB962C8B-B14F-4D97-AF65-F5344CB8AC3E}">
        <p14:creationId xmlns:p14="http://schemas.microsoft.com/office/powerpoint/2010/main" val="1426621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2</a:t>
            </a:fld>
            <a:endParaRPr lang="en-US"/>
          </a:p>
        </p:txBody>
      </p:sp>
    </p:spTree>
    <p:extLst>
      <p:ext uri="{BB962C8B-B14F-4D97-AF65-F5344CB8AC3E}">
        <p14:creationId xmlns:p14="http://schemas.microsoft.com/office/powerpoint/2010/main" val="570281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3</a:t>
            </a:fld>
            <a:endParaRPr lang="en-US"/>
          </a:p>
        </p:txBody>
      </p:sp>
    </p:spTree>
    <p:extLst>
      <p:ext uri="{BB962C8B-B14F-4D97-AF65-F5344CB8AC3E}">
        <p14:creationId xmlns:p14="http://schemas.microsoft.com/office/powerpoint/2010/main" val="2256573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4</a:t>
            </a:fld>
            <a:endParaRPr lang="en-US"/>
          </a:p>
        </p:txBody>
      </p:sp>
    </p:spTree>
    <p:extLst>
      <p:ext uri="{BB962C8B-B14F-4D97-AF65-F5344CB8AC3E}">
        <p14:creationId xmlns:p14="http://schemas.microsoft.com/office/powerpoint/2010/main" val="1714601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5</a:t>
            </a:fld>
            <a:endParaRPr lang="en-US"/>
          </a:p>
        </p:txBody>
      </p:sp>
    </p:spTree>
    <p:extLst>
      <p:ext uri="{BB962C8B-B14F-4D97-AF65-F5344CB8AC3E}">
        <p14:creationId xmlns:p14="http://schemas.microsoft.com/office/powerpoint/2010/main" val="649003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77BE7BF-2AE0-4AA2-9355-2502AB98E4B4}" type="slidenum">
              <a:rPr lang="en-US" smtClean="0"/>
              <a:pPr/>
              <a:t>6</a:t>
            </a:fld>
            <a:endParaRPr lang="en-US"/>
          </a:p>
        </p:txBody>
      </p:sp>
    </p:spTree>
    <p:extLst>
      <p:ext uri="{BB962C8B-B14F-4D97-AF65-F5344CB8AC3E}">
        <p14:creationId xmlns:p14="http://schemas.microsoft.com/office/powerpoint/2010/main" val="2789228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7</a:t>
            </a:fld>
            <a:endParaRPr lang="en-US"/>
          </a:p>
        </p:txBody>
      </p:sp>
    </p:spTree>
    <p:extLst>
      <p:ext uri="{BB962C8B-B14F-4D97-AF65-F5344CB8AC3E}">
        <p14:creationId xmlns:p14="http://schemas.microsoft.com/office/powerpoint/2010/main" val="706438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8</a:t>
            </a:fld>
            <a:endParaRPr lang="en-US"/>
          </a:p>
        </p:txBody>
      </p:sp>
    </p:spTree>
    <p:extLst>
      <p:ext uri="{BB962C8B-B14F-4D97-AF65-F5344CB8AC3E}">
        <p14:creationId xmlns:p14="http://schemas.microsoft.com/office/powerpoint/2010/main" val="2318128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77BE7BF-2AE0-4AA2-9355-2502AB98E4B4}" type="slidenum">
              <a:rPr lang="en-US" smtClean="0"/>
              <a:pPr/>
              <a:t>9</a:t>
            </a:fld>
            <a:endParaRPr lang="en-US"/>
          </a:p>
        </p:txBody>
      </p:sp>
    </p:spTree>
    <p:extLst>
      <p:ext uri="{BB962C8B-B14F-4D97-AF65-F5344CB8AC3E}">
        <p14:creationId xmlns:p14="http://schemas.microsoft.com/office/powerpoint/2010/main" val="1305918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Slide Number Placeholder 4"/>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74779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82427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018281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r>
              <a:rPr lang="en-US" noProof="0" smtClean="0"/>
              <a:t>Click icon to add SmartArt graphic</a:t>
            </a:r>
            <a:endParaRPr lang="en-US" noProof="0" dirty="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56452803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tx2"/>
                </a:solidFill>
              </a:defRPr>
            </a:lvl1pPr>
          </a:lstStyle>
          <a:p>
            <a:r>
              <a:rPr lang="en-US" smtClean="0"/>
              <a:t>Page | </a:t>
            </a:r>
            <a:fld id="{BC79CCBE-52D1-E04C-B564-6DE01C585E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8361893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
        <p:nvSpPr>
          <p:cNvPr id="5" name="TextBox 4"/>
          <p:cNvSpPr txBox="1"/>
          <p:nvPr/>
        </p:nvSpPr>
        <p:spPr>
          <a:xfrm>
            <a:off x="3593989" y="5947576"/>
            <a:ext cx="282271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FOR OFFICIAL USE ONLY</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5564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43956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27853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192325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bg>
      <p:bgPr>
        <a:solidFill>
          <a:schemeClr val="bg1"/>
        </a:solidFill>
        <a:effectLst/>
      </p:bgPr>
    </p:bg>
    <p:spTree>
      <p:nvGrpSpPr>
        <p:cNvPr id="1" name=""/>
        <p:cNvGrpSpPr/>
        <p:nvPr/>
      </p:nvGrpSpPr>
      <p:grpSpPr>
        <a:xfrm>
          <a:off x="0" y="0"/>
          <a:ext cx="0" cy="0"/>
          <a:chOff x="0" y="0"/>
          <a:chExt cx="0" cy="0"/>
        </a:xfrm>
      </p:grpSpPr>
      <p:sp>
        <p:nvSpPr>
          <p:cNvPr id="2" name="Slide Number Placeholder 4"/>
          <p:cNvSpPr>
            <a:spLocks noGrp="1"/>
          </p:cNvSpPr>
          <p:nvPr>
            <p:ph type="sldNum" sz="quarter" idx="10"/>
          </p:nvPr>
        </p:nvSpPr>
        <p:spPr/>
        <p:txBody>
          <a:bodyPr/>
          <a:lstStyle>
            <a:lvl1pPr>
              <a:defRPr smtClean="0">
                <a:solidFill>
                  <a:schemeClr val="tx2"/>
                </a:solidFill>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18643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26827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87738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7526338" y="6494463"/>
            <a:ext cx="1473200" cy="277812"/>
          </a:xfrm>
          <a:prstGeom prst="rect">
            <a:avLst/>
          </a:prstGeom>
        </p:spPr>
        <p:txBody>
          <a:bodyPr/>
          <a:lstStyle>
            <a:lvl1pPr algn="r" fontAlgn="auto">
              <a:spcBef>
                <a:spcPts val="0"/>
              </a:spcBef>
              <a:spcAft>
                <a:spcPts val="0"/>
              </a:spcAft>
              <a:defRPr sz="1200" b="1" dirty="0" smtClean="0">
                <a:solidFill>
                  <a:schemeClr val="bg1"/>
                </a:solidFill>
                <a:latin typeface="+mn-lt"/>
                <a:cs typeface="+mn-cs"/>
              </a:defRPr>
            </a:lvl1pPr>
          </a:lstStyle>
          <a:p>
            <a:r>
              <a:rPr lang="en-US" smtClean="0"/>
              <a:t>Page | </a:t>
            </a:r>
            <a:fld id="{BC79CCBE-52D1-E04C-B564-6DE01C585E81}" type="slidenum">
              <a:rPr lang="en-US" smtClean="0"/>
              <a:pPr/>
              <a:t>‹#›</a:t>
            </a:fld>
            <a:endParaRPr lang="en-US" dirty="0"/>
          </a:p>
        </p:txBody>
      </p:sp>
      <p:sp>
        <p:nvSpPr>
          <p:cNvPr id="7" name="TextBox 6"/>
          <p:cNvSpPr txBox="1"/>
          <p:nvPr/>
        </p:nvSpPr>
        <p:spPr>
          <a:xfrm>
            <a:off x="3272444" y="6494463"/>
            <a:ext cx="2599109" cy="276999"/>
          </a:xfrm>
          <a:prstGeom prst="rect">
            <a:avLst/>
          </a:prstGeom>
          <a:noFill/>
        </p:spPr>
        <p:txBody>
          <a:bodyPr wrap="none">
            <a:spAutoFit/>
          </a:bodyPr>
          <a:lstStyle>
            <a:defPPr>
              <a:defRPr lang="en-US"/>
            </a:defPPr>
            <a:lvl1pPr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1pPr>
            <a:lvl2pPr marL="4572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2pPr>
            <a:lvl3pPr marL="9144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3pPr>
            <a:lvl4pPr marL="13716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4pPr>
            <a:lvl5pPr marL="18288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5pPr>
            <a:lvl6pPr marL="22860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6pPr>
            <a:lvl7pPr marL="27432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7pPr>
            <a:lvl8pPr marL="32004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8pPr>
            <a:lvl9pPr marL="36576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9pPr>
          </a:lstStyle>
          <a:p>
            <a:pPr>
              <a:defRPr/>
            </a:pPr>
            <a:r>
              <a:rPr lang="en-US" sz="1200" b="1" dirty="0" smtClean="0">
                <a:solidFill>
                  <a:schemeClr val="bg1"/>
                </a:solidFill>
                <a:latin typeface="+mn-lt"/>
              </a:rPr>
              <a:t>One</a:t>
            </a:r>
            <a:r>
              <a:rPr lang="en-US" sz="1200" b="1" baseline="0" dirty="0" smtClean="0">
                <a:solidFill>
                  <a:schemeClr val="bg1"/>
                </a:solidFill>
                <a:latin typeface="+mn-lt"/>
              </a:rPr>
              <a:t> Agency, One Team, One Direction</a:t>
            </a:r>
            <a:endParaRPr lang="en-US" sz="1200" b="1" dirty="0">
              <a:solidFill>
                <a:schemeClr val="bg1"/>
              </a:solidFill>
              <a:latin typeface="+mn-lt"/>
            </a:endParaRPr>
          </a:p>
        </p:txBody>
      </p:sp>
    </p:spTree>
    <p:extLst>
      <p:ext uri="{BB962C8B-B14F-4D97-AF65-F5344CB8AC3E}">
        <p14:creationId xmlns:p14="http://schemas.microsoft.com/office/powerpoint/2010/main" val="3400643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5" r:id="rId13"/>
  </p:sldLayoutIdLst>
  <p:hf hdr="0" ftr="0" dt="0"/>
  <p:txStyles>
    <p:titleStyle>
      <a:lvl1pPr algn="ctr" defTabSz="457200" rtl="0" eaLnBrk="1" fontAlgn="base" hangingPunct="1">
        <a:spcBef>
          <a:spcPct val="0"/>
        </a:spcBef>
        <a:spcAft>
          <a:spcPct val="0"/>
        </a:spcAft>
        <a:defRPr sz="4400" kern="1200">
          <a:solidFill>
            <a:schemeClr val="tx2"/>
          </a:solidFill>
          <a:latin typeface="+mj-lt"/>
          <a:ea typeface="+mj-ea"/>
          <a:cs typeface="+mj-cs"/>
        </a:defRPr>
      </a:lvl1pPr>
      <a:lvl2pPr algn="ctr" defTabSz="457200" rtl="0" eaLnBrk="1" fontAlgn="base" hangingPunct="1">
        <a:spcBef>
          <a:spcPct val="0"/>
        </a:spcBef>
        <a:spcAft>
          <a:spcPct val="0"/>
        </a:spcAft>
        <a:defRPr sz="4400">
          <a:solidFill>
            <a:schemeClr val="tx2"/>
          </a:solidFill>
          <a:latin typeface="Calibri" pitchFamily="34" charset="0"/>
        </a:defRPr>
      </a:lvl2pPr>
      <a:lvl3pPr algn="ctr" defTabSz="457200" rtl="0" eaLnBrk="1" fontAlgn="base" hangingPunct="1">
        <a:spcBef>
          <a:spcPct val="0"/>
        </a:spcBef>
        <a:spcAft>
          <a:spcPct val="0"/>
        </a:spcAft>
        <a:defRPr sz="4400">
          <a:solidFill>
            <a:schemeClr val="tx2"/>
          </a:solidFill>
          <a:latin typeface="Calibri" pitchFamily="34" charset="0"/>
        </a:defRPr>
      </a:lvl3pPr>
      <a:lvl4pPr algn="ctr" defTabSz="457200" rtl="0" eaLnBrk="1" fontAlgn="base" hangingPunct="1">
        <a:spcBef>
          <a:spcPct val="0"/>
        </a:spcBef>
        <a:spcAft>
          <a:spcPct val="0"/>
        </a:spcAft>
        <a:defRPr sz="4400">
          <a:solidFill>
            <a:schemeClr val="tx2"/>
          </a:solidFill>
          <a:latin typeface="Calibri" pitchFamily="34" charset="0"/>
        </a:defRPr>
      </a:lvl4pPr>
      <a:lvl5pPr algn="ctr" defTabSz="457200" rtl="0" eaLnBrk="1" fontAlgn="base" hangingPunct="1">
        <a:spcBef>
          <a:spcPct val="0"/>
        </a:spcBef>
        <a:spcAft>
          <a:spcPct val="0"/>
        </a:spcAft>
        <a:defRPr sz="4400">
          <a:solidFill>
            <a:schemeClr val="tx2"/>
          </a:solidFill>
          <a:latin typeface="Calibri" pitchFamily="34" charset="0"/>
        </a:defRPr>
      </a:lvl5pPr>
      <a:lvl6pPr marL="457200" algn="ctr" defTabSz="457200" rtl="0" eaLnBrk="1" fontAlgn="base" hangingPunct="1">
        <a:spcBef>
          <a:spcPct val="0"/>
        </a:spcBef>
        <a:spcAft>
          <a:spcPct val="0"/>
        </a:spcAft>
        <a:defRPr sz="4400">
          <a:solidFill>
            <a:schemeClr val="tx2"/>
          </a:solidFill>
          <a:latin typeface="Calibri" pitchFamily="34" charset="0"/>
        </a:defRPr>
      </a:lvl6pPr>
      <a:lvl7pPr marL="914400" algn="ctr" defTabSz="457200" rtl="0" eaLnBrk="1" fontAlgn="base" hangingPunct="1">
        <a:spcBef>
          <a:spcPct val="0"/>
        </a:spcBef>
        <a:spcAft>
          <a:spcPct val="0"/>
        </a:spcAft>
        <a:defRPr sz="4400">
          <a:solidFill>
            <a:schemeClr val="tx2"/>
          </a:solidFill>
          <a:latin typeface="Calibri" pitchFamily="34" charset="0"/>
        </a:defRPr>
      </a:lvl7pPr>
      <a:lvl8pPr marL="1371600" algn="ctr" defTabSz="457200" rtl="0" eaLnBrk="1" fontAlgn="base" hangingPunct="1">
        <a:spcBef>
          <a:spcPct val="0"/>
        </a:spcBef>
        <a:spcAft>
          <a:spcPct val="0"/>
        </a:spcAft>
        <a:defRPr sz="4400">
          <a:solidFill>
            <a:schemeClr val="tx2"/>
          </a:solidFill>
          <a:latin typeface="Calibri" pitchFamily="34" charset="0"/>
        </a:defRPr>
      </a:lvl8pPr>
      <a:lvl9pPr marL="1828800" algn="ctr" defTabSz="457200" rtl="0" eaLnBrk="1" fontAlgn="base" hangingPunct="1">
        <a:spcBef>
          <a:spcPct val="0"/>
        </a:spcBef>
        <a:spcAft>
          <a:spcPct val="0"/>
        </a:spcAft>
        <a:defRPr sz="4400">
          <a:solidFill>
            <a:schemeClr val="tx2"/>
          </a:solidFill>
          <a:latin typeface="Calibri" pitchFamily="34" charset="0"/>
        </a:defRPr>
      </a:lvl9pPr>
    </p:titleStyle>
    <p:bodyStyle>
      <a:lvl1pPr marL="342900" indent="-342900" algn="l" defTabSz="457200" rtl="0" eaLnBrk="1" fontAlgn="base" hangingPunct="1">
        <a:spcBef>
          <a:spcPct val="20000"/>
        </a:spcBef>
        <a:spcAft>
          <a:spcPct val="0"/>
        </a:spcAft>
        <a:buSzPct val="75000"/>
        <a:buBlip>
          <a:blip r:embed="rId16"/>
        </a:buBlip>
        <a:defRPr sz="3200" kern="1200">
          <a:solidFill>
            <a:schemeClr val="tx2"/>
          </a:solidFill>
          <a:latin typeface="+mn-lt"/>
          <a:ea typeface="+mn-ea"/>
          <a:cs typeface="+mn-cs"/>
        </a:defRPr>
      </a:lvl1pPr>
      <a:lvl2pPr marL="742950" indent="-285750" algn="l" defTabSz="457200" rtl="0" eaLnBrk="1" fontAlgn="base" hangingPunct="1">
        <a:spcBef>
          <a:spcPct val="20000"/>
        </a:spcBef>
        <a:spcAft>
          <a:spcPct val="0"/>
        </a:spcAft>
        <a:buSzPct val="75000"/>
        <a:buBlip>
          <a:blip r:embed="rId16"/>
        </a:buBlip>
        <a:defRPr sz="2800" kern="1200">
          <a:solidFill>
            <a:schemeClr val="tx2"/>
          </a:solidFill>
          <a:latin typeface="+mn-lt"/>
          <a:ea typeface="+mn-ea"/>
          <a:cs typeface="+mn-cs"/>
        </a:defRPr>
      </a:lvl2pPr>
      <a:lvl3pPr marL="1143000" indent="-228600" algn="l" defTabSz="457200" rtl="0" eaLnBrk="1" fontAlgn="base" hangingPunct="1">
        <a:spcBef>
          <a:spcPct val="20000"/>
        </a:spcBef>
        <a:spcAft>
          <a:spcPct val="0"/>
        </a:spcAft>
        <a:buSzPct val="75000"/>
        <a:buBlip>
          <a:blip r:embed="rId16"/>
        </a:buBlip>
        <a:defRPr sz="2400" kern="1200">
          <a:solidFill>
            <a:schemeClr val="tx2"/>
          </a:solidFill>
          <a:latin typeface="+mn-lt"/>
          <a:ea typeface="+mn-ea"/>
          <a:cs typeface="+mn-cs"/>
        </a:defRPr>
      </a:lvl3pPr>
      <a:lvl4pPr marL="16002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4pPr>
      <a:lvl5pPr marL="20574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685800" y="1921913"/>
            <a:ext cx="7772400" cy="1470025"/>
          </a:xfrm>
        </p:spPr>
        <p:txBody>
          <a:bodyPr/>
          <a:lstStyle/>
          <a:p>
            <a:r>
              <a:rPr lang="en-US" sz="6600" dirty="0" smtClean="0">
                <a:latin typeface="Arial" panose="020B0604020202020204" pitchFamily="34" charset="0"/>
                <a:cs typeface="Arial" panose="020B0604020202020204" pitchFamily="34" charset="0"/>
              </a:rPr>
              <a:t>Audit Process</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Exit Conferences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pPr marL="457200" indent="-457200">
              <a:lnSpc>
                <a:spcPct val="90000"/>
              </a:lnSpc>
              <a:spcBef>
                <a:spcPts val="1800"/>
              </a:spcBef>
            </a:pPr>
            <a:r>
              <a:rPr lang="en-US" dirty="0">
                <a:latin typeface="Arial" panose="020B0604020202020204" pitchFamily="34" charset="0"/>
                <a:cs typeface="Arial" panose="020B0604020202020204" pitchFamily="34" charset="0"/>
              </a:rPr>
              <a:t>Upon completion of the field work on each separate assignment, the auditor </a:t>
            </a:r>
            <a:r>
              <a:rPr lang="en-US" dirty="0" smtClean="0">
                <a:latin typeface="Arial" panose="020B0604020202020204" pitchFamily="34" charset="0"/>
                <a:cs typeface="Arial" panose="020B0604020202020204" pitchFamily="34" charset="0"/>
              </a:rPr>
              <a:t>will </a:t>
            </a:r>
            <a:r>
              <a:rPr lang="en-US" dirty="0">
                <a:latin typeface="Arial" panose="020B0604020202020204" pitchFamily="34" charset="0"/>
                <a:cs typeface="Arial" panose="020B0604020202020204" pitchFamily="34" charset="0"/>
              </a:rPr>
              <a:t>hold an exit conference with the contractor's designated representative to discuss the audit results and obtain the contractor’s views concerning the findings, conclusions, and recommendations for inclusion in the audit report as required by GAGAS</a:t>
            </a:r>
            <a:endParaRPr lang="en-US" dirty="0" smtClean="0">
              <a:latin typeface="Arial" panose="020B0604020202020204" pitchFamily="34" charset="0"/>
              <a:ea typeface="ＭＳ Ｐゴシック"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10</a:t>
            </a:fld>
            <a:endParaRPr lang="en-US" dirty="0"/>
          </a:p>
        </p:txBody>
      </p:sp>
    </p:spTree>
    <p:extLst>
      <p:ext uri="{BB962C8B-B14F-4D97-AF65-F5344CB8AC3E}">
        <p14:creationId xmlns:p14="http://schemas.microsoft.com/office/powerpoint/2010/main" val="227755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Exit Conferences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Requestors / contacting officers are invited to attend </a:t>
            </a:r>
          </a:p>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Held even if no findings or issues disclosed in audit</a:t>
            </a:r>
          </a:p>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Some audits allow us to provide copies of our audit report note to the contractor while other types of engagements limit us to discussing only the factual differences.  </a:t>
            </a:r>
          </a:p>
          <a:p>
            <a:pPr marL="457200" indent="-457200">
              <a:lnSpc>
                <a:spcPct val="90000"/>
              </a:lnSpc>
              <a:spcBef>
                <a:spcPts val="1800"/>
              </a:spcBef>
            </a:pPr>
            <a:endParaRPr lang="en-US" dirty="0" smtClean="0">
              <a:latin typeface="Arial" charset="0"/>
              <a:ea typeface="ＭＳ Ｐゴシック" pitchFamily="34" charset="-128"/>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11</a:t>
            </a:fld>
            <a:endParaRPr lang="en-US" dirty="0"/>
          </a:p>
        </p:txBody>
      </p:sp>
    </p:spTree>
    <p:extLst>
      <p:ext uri="{BB962C8B-B14F-4D97-AF65-F5344CB8AC3E}">
        <p14:creationId xmlns:p14="http://schemas.microsoft.com/office/powerpoint/2010/main" val="1391366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Audit Opinions</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Unqualified – The contractor’s proposed amounts comply, in all material respects, with solicitation terms related to pricing.  DCAA did not identify any reportable issues during the audit. </a:t>
            </a:r>
          </a:p>
          <a:p>
            <a:endParaRPr lang="en-US" dirty="0" smtClean="0"/>
          </a:p>
          <a:p>
            <a:r>
              <a:rPr lang="en-US" dirty="0" smtClean="0"/>
              <a:t>Qualified </a:t>
            </a:r>
            <a:r>
              <a:rPr lang="en-US" dirty="0"/>
              <a:t>Opinion - The contractor’s proposed amounts comply, in all material respects, with solicitation terms related to pricing except for questioned amounts or audit procedures that were not performed. 	</a:t>
            </a:r>
          </a:p>
          <a:p>
            <a:endParaRPr lang="en-US" dirty="0" smtClean="0"/>
          </a:p>
          <a:p>
            <a:r>
              <a:rPr lang="en-US" dirty="0" smtClean="0"/>
              <a:t>Adverse </a:t>
            </a:r>
            <a:r>
              <a:rPr lang="en-US" dirty="0"/>
              <a:t>– The contractor’s proposed amounts do not comply with solicitation terms related to pricing. </a:t>
            </a:r>
          </a:p>
        </p:txBody>
      </p:sp>
      <p:sp>
        <p:nvSpPr>
          <p:cNvPr id="4" name="Slide Number Placeholder 3"/>
          <p:cNvSpPr>
            <a:spLocks noGrp="1"/>
          </p:cNvSpPr>
          <p:nvPr>
            <p:ph type="sldNum" sz="quarter" idx="10"/>
          </p:nvPr>
        </p:nvSpPr>
        <p:spPr/>
        <p:txBody>
          <a:bodyPr/>
          <a:lstStyle/>
          <a:p>
            <a:r>
              <a:rPr lang="en-US" smtClean="0">
                <a:solidFill>
                  <a:prstClr val="white"/>
                </a:solidFill>
              </a:rPr>
              <a:t>Page | </a:t>
            </a:r>
            <a:fld id="{BC79CCBE-52D1-E04C-B564-6DE01C585E81}"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2804878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Audit Opinions</a:t>
            </a:r>
            <a:endParaRPr lang="en-US" b="1" dirty="0"/>
          </a:p>
        </p:txBody>
      </p:sp>
      <p:sp>
        <p:nvSpPr>
          <p:cNvPr id="3" name="Content Placeholder 2"/>
          <p:cNvSpPr>
            <a:spLocks noGrp="1"/>
          </p:cNvSpPr>
          <p:nvPr>
            <p:ph idx="1"/>
          </p:nvPr>
        </p:nvSpPr>
        <p:spPr/>
        <p:txBody>
          <a:bodyPr>
            <a:normAutofit fontScale="92500"/>
          </a:bodyPr>
          <a:lstStyle/>
          <a:p>
            <a:r>
              <a:rPr lang="en-US" dirty="0"/>
              <a:t>Disclaimer – No audit opinion</a:t>
            </a:r>
          </a:p>
          <a:p>
            <a:pPr lvl="1"/>
            <a:r>
              <a:rPr lang="en-US" dirty="0"/>
              <a:t>A disclaimer of opinion states that the auditor does not express an opinion on the subject matter under audit. A disclaimer is appropriate when the auditor has not performed an audit sufficient in scope to enable him or her to form an opinion on whether the proposed amounts comply, in all material respects, with solicitation terms related to pricing. </a:t>
            </a:r>
          </a:p>
          <a:p>
            <a:pPr lvl="1"/>
            <a:r>
              <a:rPr lang="en-US" dirty="0"/>
              <a:t>Opinion you may see if we performed agreed upon procedures.</a:t>
            </a:r>
          </a:p>
          <a:p>
            <a:endParaRPr lang="en-US" dirty="0"/>
          </a:p>
        </p:txBody>
      </p:sp>
      <p:sp>
        <p:nvSpPr>
          <p:cNvPr id="4" name="Slide Number Placeholder 3"/>
          <p:cNvSpPr>
            <a:spLocks noGrp="1"/>
          </p:cNvSpPr>
          <p:nvPr>
            <p:ph type="sldNum" sz="quarter" idx="10"/>
          </p:nvPr>
        </p:nvSpPr>
        <p:spPr/>
        <p:txBody>
          <a:bodyPr/>
          <a:lstStyle/>
          <a:p>
            <a:r>
              <a:rPr lang="en-US" smtClean="0">
                <a:solidFill>
                  <a:prstClr val="white"/>
                </a:solidFill>
              </a:rPr>
              <a:t>Page | </a:t>
            </a:r>
            <a:fld id="{BC79CCBE-52D1-E04C-B564-6DE01C585E81}"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3537110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Site Visits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Auditors </a:t>
            </a:r>
            <a:r>
              <a:rPr lang="en-US" dirty="0">
                <a:latin typeface="Arial" panose="020B0604020202020204" pitchFamily="34" charset="0"/>
                <a:cs typeface="Arial" panose="020B0604020202020204" pitchFamily="34" charset="0"/>
              </a:rPr>
              <a:t>will be at the contractor’s site at times during the audit.</a:t>
            </a:r>
          </a:p>
          <a:p>
            <a:pPr marL="457200" indent="-457200">
              <a:lnSpc>
                <a:spcPct val="90000"/>
              </a:lnSpc>
              <a:spcBef>
                <a:spcPts val="1800"/>
              </a:spcBef>
            </a:pPr>
            <a:r>
              <a:rPr lang="en-US" dirty="0">
                <a:latin typeface="Arial" panose="020B0604020202020204" pitchFamily="34" charset="0"/>
                <a:cs typeface="Arial" panose="020B0604020202020204" pitchFamily="34" charset="0"/>
              </a:rPr>
              <a:t>Site visits could include main locations and satellite locations (sub-offices, manufacturing facilities, et cetera)</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14</a:t>
            </a:fld>
            <a:endParaRPr lang="en-US" dirty="0"/>
          </a:p>
        </p:txBody>
      </p:sp>
    </p:spTree>
    <p:extLst>
      <p:ext uri="{BB962C8B-B14F-4D97-AF65-F5344CB8AC3E}">
        <p14:creationId xmlns:p14="http://schemas.microsoft.com/office/powerpoint/2010/main" val="3131342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Requests for Information</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fontScale="92500" lnSpcReduction="10000"/>
          </a:bodyPr>
          <a:lstStyle/>
          <a:p>
            <a:pPr marL="457200"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Auditor will submit written or oral requests to contractors to provide cost or pricing data, supporting documentation, or provide responses to questions.</a:t>
            </a:r>
          </a:p>
          <a:p>
            <a:pPr marL="457200"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General Expectations</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Electronic information when possible </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Timely responses and communicate delays </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Ask for clarification if you are not sure about what we are asking  </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Provide support in an organized fashion</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15</a:t>
            </a:fld>
            <a:endParaRPr lang="en-US" dirty="0"/>
          </a:p>
        </p:txBody>
      </p:sp>
    </p:spTree>
    <p:extLst>
      <p:ext uri="{BB962C8B-B14F-4D97-AF65-F5344CB8AC3E}">
        <p14:creationId xmlns:p14="http://schemas.microsoft.com/office/powerpoint/2010/main" val="2433989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74638"/>
            <a:ext cx="9143999" cy="1143000"/>
          </a:xfrm>
        </p:spPr>
        <p:txBody>
          <a:bodyPr>
            <a:noAutofit/>
          </a:bodyPr>
          <a:lstStyle/>
          <a:p>
            <a:r>
              <a:rPr lang="en-US" sz="4000" b="1" dirty="0" smtClean="0">
                <a:latin typeface="Arial" panose="020B0604020202020204" pitchFamily="34" charset="0"/>
                <a:cs typeface="Arial" panose="020B0604020202020204" pitchFamily="34" charset="0"/>
              </a:rPr>
              <a:t>Frequently Asked Questions</a:t>
            </a:r>
            <a:endParaRPr lang="en-US" sz="4000"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759778" y="1606550"/>
            <a:ext cx="8229600" cy="4519613"/>
          </a:xfrm>
        </p:spPr>
        <p:txBody>
          <a:bodyPr>
            <a:noAutofit/>
          </a:bodyPr>
          <a:lstStyle/>
          <a:p>
            <a:pPr marL="0" indent="0">
              <a:lnSpc>
                <a:spcPct val="90000"/>
              </a:lnSpc>
              <a:spcBef>
                <a:spcPts val="1200"/>
              </a:spcBef>
              <a:buNone/>
            </a:pPr>
            <a:r>
              <a:rPr lang="en-US" sz="3000" dirty="0" smtClean="0">
                <a:latin typeface="Arial" panose="020B0604020202020204" pitchFamily="34" charset="0"/>
                <a:cs typeface="Arial" panose="020B0604020202020204" pitchFamily="34" charset="0"/>
              </a:rPr>
              <a:t>What triggers a DCAA Audit? </a:t>
            </a:r>
          </a:p>
          <a:p>
            <a:pPr marL="457200" lvl="1" indent="0">
              <a:lnSpc>
                <a:spcPct val="90000"/>
              </a:lnSpc>
              <a:spcBef>
                <a:spcPts val="1200"/>
              </a:spcBef>
              <a:buNone/>
            </a:pPr>
            <a:r>
              <a:rPr lang="en-US" sz="3000" dirty="0" smtClean="0">
                <a:latin typeface="Arial" panose="020B0604020202020204" pitchFamily="34" charset="0"/>
                <a:cs typeface="Arial" panose="020B0604020202020204" pitchFamily="34" charset="0"/>
              </a:rPr>
              <a:t>The rights of the Government to perform an audit are established by the terms and regulations incorporated into your agreement or contract.  DCAA audits are trigged by a contracting officer’s or administrative contracting officer’s need for audit service to make decisions or regulatory requirements.  </a:t>
            </a:r>
            <a:endParaRPr lang="en-US" sz="3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16</a:t>
            </a:fld>
            <a:endParaRPr lang="en-US" dirty="0"/>
          </a:p>
        </p:txBody>
      </p:sp>
    </p:spTree>
    <p:extLst>
      <p:ext uri="{BB962C8B-B14F-4D97-AF65-F5344CB8AC3E}">
        <p14:creationId xmlns:p14="http://schemas.microsoft.com/office/powerpoint/2010/main" val="241418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74638"/>
            <a:ext cx="9143999" cy="1143000"/>
          </a:xfrm>
        </p:spPr>
        <p:txBody>
          <a:bodyPr>
            <a:noAutofit/>
          </a:bodyPr>
          <a:lstStyle/>
          <a:p>
            <a:r>
              <a:rPr lang="en-US" sz="4000" b="1" dirty="0" smtClean="0">
                <a:latin typeface="Arial" panose="020B0604020202020204" pitchFamily="34" charset="0"/>
                <a:cs typeface="Arial" panose="020B0604020202020204" pitchFamily="34" charset="0"/>
              </a:rPr>
              <a:t>Frequently Asked Questions</a:t>
            </a:r>
            <a:endParaRPr lang="en-US" sz="4000"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759778" y="1606550"/>
            <a:ext cx="8229600" cy="4519613"/>
          </a:xfrm>
        </p:spPr>
        <p:txBody>
          <a:bodyPr>
            <a:noAutofit/>
          </a:bodyPr>
          <a:lstStyle/>
          <a:p>
            <a:pPr marL="0" indent="0">
              <a:lnSpc>
                <a:spcPct val="90000"/>
              </a:lnSpc>
              <a:spcBef>
                <a:spcPts val="1200"/>
              </a:spcBef>
              <a:buNone/>
            </a:pPr>
            <a:r>
              <a:rPr lang="en-US" sz="3000" dirty="0">
                <a:latin typeface="Arial" panose="020B0604020202020204" pitchFamily="34" charset="0"/>
                <a:cs typeface="Arial" panose="020B0604020202020204" pitchFamily="34" charset="0"/>
              </a:rPr>
              <a:t>How do I request a DCAA </a:t>
            </a:r>
            <a:r>
              <a:rPr lang="en-US" sz="3000" dirty="0" smtClean="0">
                <a:latin typeface="Arial" panose="020B0604020202020204" pitchFamily="34" charset="0"/>
                <a:cs typeface="Arial" panose="020B0604020202020204" pitchFamily="34" charset="0"/>
              </a:rPr>
              <a:t>audit?</a:t>
            </a:r>
            <a:endParaRPr lang="en-US" sz="3000" dirty="0">
              <a:latin typeface="Arial" panose="020B0604020202020204" pitchFamily="34" charset="0"/>
              <a:cs typeface="Arial" panose="020B0604020202020204" pitchFamily="34" charset="0"/>
            </a:endParaRPr>
          </a:p>
          <a:p>
            <a:pPr marL="457200" lvl="1" indent="0">
              <a:lnSpc>
                <a:spcPct val="90000"/>
              </a:lnSpc>
              <a:spcBef>
                <a:spcPts val="1200"/>
              </a:spcBef>
              <a:buNone/>
            </a:pPr>
            <a:r>
              <a:rPr lang="en-US" sz="3000" dirty="0">
                <a:latin typeface="Arial" panose="020B0604020202020204" pitchFamily="34" charset="0"/>
                <a:cs typeface="Arial" panose="020B0604020202020204" pitchFamily="34" charset="0"/>
              </a:rPr>
              <a:t>DCAA does not perform audits requested by a contractor. DCAA only </a:t>
            </a:r>
            <a:r>
              <a:rPr lang="en-US" sz="3000" dirty="0" smtClean="0">
                <a:latin typeface="Arial" panose="020B0604020202020204" pitchFamily="34" charset="0"/>
                <a:cs typeface="Arial" panose="020B0604020202020204" pitchFamily="34" charset="0"/>
              </a:rPr>
              <a:t>performs audits </a:t>
            </a:r>
            <a:r>
              <a:rPr lang="en-US" sz="3000" dirty="0">
                <a:latin typeface="Arial" panose="020B0604020202020204" pitchFamily="34" charset="0"/>
                <a:cs typeface="Arial" panose="020B0604020202020204" pitchFamily="34" charset="0"/>
              </a:rPr>
              <a:t>based </a:t>
            </a:r>
            <a:r>
              <a:rPr lang="en-US" sz="3000" dirty="0" smtClean="0">
                <a:latin typeface="Arial" panose="020B0604020202020204" pitchFamily="34" charset="0"/>
                <a:cs typeface="Arial" panose="020B0604020202020204" pitchFamily="34" charset="0"/>
              </a:rPr>
              <a:t>on a request or established need from a </a:t>
            </a:r>
            <a:r>
              <a:rPr lang="en-US" sz="3000" dirty="0">
                <a:latin typeface="Arial" panose="020B0604020202020204" pitchFamily="34" charset="0"/>
                <a:cs typeface="Arial" panose="020B0604020202020204" pitchFamily="34" charset="0"/>
              </a:rPr>
              <a:t>federal </a:t>
            </a:r>
            <a:r>
              <a:rPr lang="en-US" sz="3000" dirty="0" smtClean="0">
                <a:latin typeface="Arial" panose="020B0604020202020204" pitchFamily="34" charset="0"/>
                <a:cs typeface="Arial" panose="020B0604020202020204" pitchFamily="34" charset="0"/>
              </a:rPr>
              <a:t>entity.</a:t>
            </a:r>
            <a:endParaRPr lang="en-US" sz="3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17</a:t>
            </a:fld>
            <a:endParaRPr lang="en-US" dirty="0"/>
          </a:p>
        </p:txBody>
      </p:sp>
    </p:spTree>
    <p:extLst>
      <p:ext uri="{BB962C8B-B14F-4D97-AF65-F5344CB8AC3E}">
        <p14:creationId xmlns:p14="http://schemas.microsoft.com/office/powerpoint/2010/main" val="1029694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74638"/>
            <a:ext cx="9143999" cy="1143000"/>
          </a:xfrm>
        </p:spPr>
        <p:txBody>
          <a:bodyPr>
            <a:noAutofit/>
          </a:bodyPr>
          <a:lstStyle/>
          <a:p>
            <a:r>
              <a:rPr lang="en-US" sz="4000" b="1" dirty="0" smtClean="0">
                <a:latin typeface="Arial" panose="020B0604020202020204" pitchFamily="34" charset="0"/>
                <a:cs typeface="Arial" panose="020B0604020202020204" pitchFamily="34" charset="0"/>
              </a:rPr>
              <a:t>Frequently Asked Questions</a:t>
            </a:r>
            <a:endParaRPr lang="en-US" sz="4000"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759778" y="1606550"/>
            <a:ext cx="8229600" cy="4519613"/>
          </a:xfrm>
        </p:spPr>
        <p:txBody>
          <a:bodyPr>
            <a:noAutofit/>
          </a:bodyPr>
          <a:lstStyle/>
          <a:p>
            <a:pPr marL="0" indent="0">
              <a:lnSpc>
                <a:spcPct val="90000"/>
              </a:lnSpc>
              <a:spcBef>
                <a:spcPts val="1200"/>
              </a:spcBef>
              <a:buNone/>
            </a:pPr>
            <a:r>
              <a:rPr lang="en-US" sz="3000" dirty="0" smtClean="0">
                <a:latin typeface="Arial" panose="020B0604020202020204" pitchFamily="34" charset="0"/>
                <a:cs typeface="Arial" panose="020B0604020202020204" pitchFamily="34" charset="0"/>
              </a:rPr>
              <a:t>How long does a DCAA audit take?</a:t>
            </a:r>
            <a:endParaRPr lang="en-US" sz="3000" dirty="0">
              <a:latin typeface="Arial" panose="020B0604020202020204" pitchFamily="34" charset="0"/>
              <a:cs typeface="Arial" panose="020B0604020202020204" pitchFamily="34" charset="0"/>
            </a:endParaRPr>
          </a:p>
          <a:p>
            <a:pPr marL="457200" lvl="1" indent="0">
              <a:lnSpc>
                <a:spcPct val="90000"/>
              </a:lnSpc>
              <a:spcBef>
                <a:spcPts val="1200"/>
              </a:spcBef>
              <a:buNone/>
            </a:pPr>
            <a:r>
              <a:rPr lang="en-US" sz="3000" dirty="0" smtClean="0">
                <a:latin typeface="Arial" panose="020B0604020202020204" pitchFamily="34" charset="0"/>
                <a:cs typeface="Arial" panose="020B0604020202020204" pitchFamily="34" charset="0"/>
              </a:rPr>
              <a:t>Each audit will have a different timeline based on many factors. Each DCAA auditor will perform a risk assessment to determine the scope of the audit. The time, length and duration of each audit will depend factors such as risk, materiality, and willingness of contractor to support the audit to name a few.</a:t>
            </a:r>
            <a:endParaRPr lang="en-US" sz="3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18</a:t>
            </a:fld>
            <a:endParaRPr lang="en-US" dirty="0"/>
          </a:p>
        </p:txBody>
      </p:sp>
    </p:spTree>
    <p:extLst>
      <p:ext uri="{BB962C8B-B14F-4D97-AF65-F5344CB8AC3E}">
        <p14:creationId xmlns:p14="http://schemas.microsoft.com/office/powerpoint/2010/main" val="444629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anose="020B0604020202020204" pitchFamily="34" charset="0"/>
                <a:cs typeface="Arial" panose="020B0604020202020204" pitchFamily="34" charset="0"/>
              </a:rPr>
              <a:t>Questions/Comments</a:t>
            </a:r>
            <a:endParaRPr lang="en-US" b="1" dirty="0">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5781"/>
            <a:ext cx="8229600" cy="4114800"/>
          </a:xfrm>
        </p:spPr>
      </p:pic>
      <p:sp>
        <p:nvSpPr>
          <p:cNvPr id="4" name="Slide Number Placeholder 3"/>
          <p:cNvSpPr>
            <a:spLocks noGrp="1"/>
          </p:cNvSpPr>
          <p:nvPr>
            <p:ph type="sldNum" sz="quarter" idx="10"/>
          </p:nvPr>
        </p:nvSpPr>
        <p:spPr/>
        <p:txBody>
          <a:bodyPr/>
          <a:lstStyle/>
          <a:p>
            <a:pPr>
              <a:defRPr/>
            </a:pPr>
            <a:r>
              <a:rPr lang="en-US" smtClean="0"/>
              <a:t>Page | </a:t>
            </a:r>
            <a:fld id="{E1F5AE95-29B5-4662-A84C-BBC99D2A4CE3}" type="slidenum">
              <a:rPr lang="en-US" smtClean="0"/>
              <a:pPr>
                <a:defRPr/>
              </a:pPr>
              <a:t>19</a:t>
            </a:fld>
            <a:endParaRPr lang="en-US"/>
          </a:p>
        </p:txBody>
      </p:sp>
    </p:spTree>
    <p:extLst>
      <p:ext uri="{BB962C8B-B14F-4D97-AF65-F5344CB8AC3E}">
        <p14:creationId xmlns:p14="http://schemas.microsoft.com/office/powerpoint/2010/main" val="4272906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Audit Process Topics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lnSpcReduction="10000"/>
          </a:bodyPr>
          <a:lstStyle/>
          <a:p>
            <a:pPr marL="457200" indent="-457200">
              <a:lnSpc>
                <a:spcPct val="90000"/>
              </a:lnSpc>
              <a:spcBef>
                <a:spcPts val="1800"/>
              </a:spcBef>
            </a:pPr>
            <a:r>
              <a:rPr lang="en-US" dirty="0" smtClean="0">
                <a:latin typeface="Arial" charset="0"/>
                <a:ea typeface="ＭＳ Ｐゴシック" pitchFamily="34" charset="-128"/>
              </a:rPr>
              <a:t>Adequacy Reviews</a:t>
            </a:r>
          </a:p>
          <a:p>
            <a:pPr marL="457200" indent="-457200">
              <a:lnSpc>
                <a:spcPct val="90000"/>
              </a:lnSpc>
              <a:spcBef>
                <a:spcPts val="1800"/>
              </a:spcBef>
            </a:pPr>
            <a:r>
              <a:rPr lang="en-US" dirty="0" smtClean="0">
                <a:latin typeface="Arial" charset="0"/>
                <a:ea typeface="ＭＳ Ｐゴシック" pitchFamily="34" charset="-128"/>
              </a:rPr>
              <a:t>Communication</a:t>
            </a:r>
          </a:p>
          <a:p>
            <a:pPr marL="857250" lvl="1" indent="-457200">
              <a:lnSpc>
                <a:spcPct val="90000"/>
              </a:lnSpc>
              <a:spcBef>
                <a:spcPts val="1800"/>
              </a:spcBef>
            </a:pPr>
            <a:r>
              <a:rPr lang="en-US" sz="2000" dirty="0" smtClean="0">
                <a:latin typeface="Arial" charset="0"/>
                <a:ea typeface="ＭＳ Ｐゴシック" pitchFamily="34" charset="-128"/>
              </a:rPr>
              <a:t>Entrance Conference</a:t>
            </a:r>
          </a:p>
          <a:p>
            <a:pPr marL="857250" lvl="1" indent="-457200">
              <a:lnSpc>
                <a:spcPct val="90000"/>
              </a:lnSpc>
              <a:spcBef>
                <a:spcPts val="1800"/>
              </a:spcBef>
            </a:pPr>
            <a:r>
              <a:rPr lang="en-US" sz="2000" dirty="0" smtClean="0">
                <a:latin typeface="Arial" charset="0"/>
                <a:ea typeface="ＭＳ Ｐゴシック" pitchFamily="34" charset="-128"/>
              </a:rPr>
              <a:t>Walkthroughs</a:t>
            </a:r>
          </a:p>
          <a:p>
            <a:pPr marL="857250" lvl="1" indent="-457200">
              <a:lnSpc>
                <a:spcPct val="90000"/>
              </a:lnSpc>
              <a:spcBef>
                <a:spcPts val="1800"/>
              </a:spcBef>
            </a:pPr>
            <a:r>
              <a:rPr lang="en-US" sz="2000" dirty="0" smtClean="0">
                <a:latin typeface="Arial" charset="0"/>
                <a:ea typeface="ＭＳ Ｐゴシック" pitchFamily="34" charset="-128"/>
              </a:rPr>
              <a:t>Notification Letter</a:t>
            </a:r>
          </a:p>
          <a:p>
            <a:pPr marL="857250" lvl="1" indent="-457200">
              <a:lnSpc>
                <a:spcPct val="90000"/>
              </a:lnSpc>
              <a:spcBef>
                <a:spcPts val="1800"/>
              </a:spcBef>
            </a:pPr>
            <a:r>
              <a:rPr lang="en-US" sz="2000" dirty="0" smtClean="0">
                <a:latin typeface="Arial" charset="0"/>
                <a:ea typeface="ＭＳ Ｐゴシック" pitchFamily="34" charset="-128"/>
              </a:rPr>
              <a:t>Interim Discussions</a:t>
            </a:r>
          </a:p>
          <a:p>
            <a:pPr marL="857250" lvl="1" indent="-457200">
              <a:lnSpc>
                <a:spcPct val="90000"/>
              </a:lnSpc>
              <a:spcBef>
                <a:spcPts val="1800"/>
              </a:spcBef>
            </a:pPr>
            <a:r>
              <a:rPr lang="en-US" sz="2000" dirty="0" smtClean="0">
                <a:latin typeface="Arial" charset="0"/>
                <a:ea typeface="ＭＳ Ｐゴシック" pitchFamily="34" charset="-128"/>
              </a:rPr>
              <a:t>Exit Conferences</a:t>
            </a:r>
          </a:p>
          <a:p>
            <a:pPr marL="457200" indent="-457200">
              <a:lnSpc>
                <a:spcPct val="90000"/>
              </a:lnSpc>
              <a:spcBef>
                <a:spcPts val="1800"/>
              </a:spcBef>
            </a:pPr>
            <a:r>
              <a:rPr lang="en-US" dirty="0" smtClean="0">
                <a:latin typeface="Arial" charset="0"/>
                <a:ea typeface="ＭＳ Ｐゴシック" pitchFamily="34" charset="-128"/>
              </a:rPr>
              <a:t>Site Visits</a:t>
            </a:r>
          </a:p>
          <a:p>
            <a:pPr marL="457200" indent="-457200">
              <a:lnSpc>
                <a:spcPct val="90000"/>
              </a:lnSpc>
              <a:spcBef>
                <a:spcPts val="1800"/>
              </a:spcBef>
            </a:pPr>
            <a:r>
              <a:rPr lang="en-US" dirty="0" smtClean="0">
                <a:latin typeface="Arial" charset="0"/>
                <a:ea typeface="ＭＳ Ｐゴシック" pitchFamily="34" charset="-128"/>
              </a:rPr>
              <a:t>Requests for Information</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2</a:t>
            </a:fld>
            <a:endParaRPr lang="en-US" dirty="0"/>
          </a:p>
        </p:txBody>
      </p:sp>
    </p:spTree>
    <p:extLst>
      <p:ext uri="{BB962C8B-B14F-4D97-AF65-F5344CB8AC3E}">
        <p14:creationId xmlns:p14="http://schemas.microsoft.com/office/powerpoint/2010/main" val="2620470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Adequacy Reviews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fontScale="92500" lnSpcReduction="10000"/>
          </a:bodyPr>
          <a:lstStyle/>
          <a:p>
            <a:pPr marL="457200" indent="-457200">
              <a:lnSpc>
                <a:spcPct val="90000"/>
              </a:lnSpc>
              <a:spcBef>
                <a:spcPts val="1800"/>
              </a:spcBef>
            </a:pPr>
            <a:r>
              <a:rPr lang="en-US" dirty="0" smtClean="0">
                <a:latin typeface="Arial" charset="0"/>
                <a:ea typeface="ＭＳ Ｐゴシック" pitchFamily="34" charset="-128"/>
              </a:rPr>
              <a:t>Many of the audits performed are evaluating a contractors assertion such as:</a:t>
            </a:r>
          </a:p>
          <a:p>
            <a:pPr marL="857250" lvl="1" indent="-457200">
              <a:lnSpc>
                <a:spcPct val="90000"/>
              </a:lnSpc>
              <a:spcBef>
                <a:spcPts val="1800"/>
              </a:spcBef>
            </a:pPr>
            <a:r>
              <a:rPr lang="en-US" sz="2400" dirty="0" smtClean="0">
                <a:latin typeface="Arial" charset="0"/>
                <a:ea typeface="ＭＳ Ｐゴシック" pitchFamily="34" charset="-128"/>
              </a:rPr>
              <a:t>Forward pricing proposal, </a:t>
            </a:r>
          </a:p>
          <a:p>
            <a:pPr marL="857250" lvl="1" indent="-457200">
              <a:lnSpc>
                <a:spcPct val="90000"/>
              </a:lnSpc>
              <a:spcBef>
                <a:spcPts val="1800"/>
              </a:spcBef>
            </a:pPr>
            <a:r>
              <a:rPr lang="en-US" sz="2400" dirty="0">
                <a:latin typeface="Arial" charset="0"/>
                <a:ea typeface="ＭＳ Ｐゴシック" pitchFamily="34" charset="-128"/>
              </a:rPr>
              <a:t>F</a:t>
            </a:r>
            <a:r>
              <a:rPr lang="en-US" sz="2400" dirty="0" smtClean="0">
                <a:latin typeface="Arial" charset="0"/>
                <a:ea typeface="ＭＳ Ｐゴシック" pitchFamily="34" charset="-128"/>
              </a:rPr>
              <a:t>inal indirect rate proposal (Incurred Cost)</a:t>
            </a:r>
          </a:p>
          <a:p>
            <a:pPr marL="857250" lvl="1" indent="-457200">
              <a:lnSpc>
                <a:spcPct val="90000"/>
              </a:lnSpc>
              <a:spcBef>
                <a:spcPts val="1800"/>
              </a:spcBef>
            </a:pPr>
            <a:r>
              <a:rPr lang="en-US" sz="2400" dirty="0" smtClean="0">
                <a:latin typeface="Arial" charset="0"/>
                <a:ea typeface="ＭＳ Ｐゴシック" pitchFamily="34" charset="-128"/>
              </a:rPr>
              <a:t>Preaward accounting system design assertion</a:t>
            </a:r>
          </a:p>
          <a:p>
            <a:pPr marL="857250" lvl="1" indent="-457200">
              <a:lnSpc>
                <a:spcPct val="90000"/>
              </a:lnSpc>
              <a:spcBef>
                <a:spcPts val="1800"/>
              </a:spcBef>
            </a:pPr>
            <a:endParaRPr lang="en-US" sz="1300" dirty="0" smtClean="0">
              <a:latin typeface="Arial" charset="0"/>
              <a:ea typeface="ＭＳ Ｐゴシック" pitchFamily="34" charset="-128"/>
            </a:endParaRPr>
          </a:p>
          <a:p>
            <a:pPr marL="457200" lvl="1" indent="-457200">
              <a:lnSpc>
                <a:spcPct val="90000"/>
              </a:lnSpc>
              <a:spcBef>
                <a:spcPts val="1800"/>
              </a:spcBef>
            </a:pPr>
            <a:r>
              <a:rPr lang="en-US" sz="3200" dirty="0">
                <a:latin typeface="Arial" charset="0"/>
                <a:ea typeface="ＭＳ Ｐゴシック" pitchFamily="34" charset="-128"/>
              </a:rPr>
              <a:t>When this is the case the audit process begins with DCAA assessing whether the assertion complies with the applicable regulation and is adequate for audit.</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3</a:t>
            </a:fld>
            <a:endParaRPr lang="en-US" dirty="0"/>
          </a:p>
        </p:txBody>
      </p:sp>
    </p:spTree>
    <p:extLst>
      <p:ext uri="{BB962C8B-B14F-4D97-AF65-F5344CB8AC3E}">
        <p14:creationId xmlns:p14="http://schemas.microsoft.com/office/powerpoint/2010/main" val="4267426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Entrance Conference</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fontScale="92500" lnSpcReduction="20000"/>
          </a:bodyPr>
          <a:lstStyle/>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An entrance </a:t>
            </a:r>
            <a:r>
              <a:rPr lang="en-US" dirty="0">
                <a:latin typeface="Arial" panose="020B0604020202020204" pitchFamily="34" charset="0"/>
                <a:cs typeface="Arial" panose="020B0604020202020204" pitchFamily="34" charset="0"/>
              </a:rPr>
              <a:t>conference with </a:t>
            </a:r>
            <a:r>
              <a:rPr lang="en-US" dirty="0" smtClean="0">
                <a:latin typeface="Arial" panose="020B0604020202020204" pitchFamily="34" charset="0"/>
                <a:cs typeface="Arial" panose="020B0604020202020204" pitchFamily="34" charset="0"/>
              </a:rPr>
              <a:t>contractor's </a:t>
            </a:r>
            <a:r>
              <a:rPr lang="en-US" dirty="0">
                <a:latin typeface="Arial" panose="020B0604020202020204" pitchFamily="34" charset="0"/>
                <a:cs typeface="Arial" panose="020B0604020202020204" pitchFamily="34" charset="0"/>
              </a:rPr>
              <a:t>designated representative(s) </a:t>
            </a:r>
            <a:r>
              <a:rPr lang="en-US" dirty="0" smtClean="0">
                <a:latin typeface="Arial" panose="020B0604020202020204" pitchFamily="34" charset="0"/>
                <a:cs typeface="Arial" panose="020B0604020202020204" pitchFamily="34" charset="0"/>
              </a:rPr>
              <a:t>are held at </a:t>
            </a:r>
            <a:r>
              <a:rPr lang="en-US" dirty="0">
                <a:latin typeface="Arial" panose="020B0604020202020204" pitchFamily="34" charset="0"/>
                <a:cs typeface="Arial" panose="020B0604020202020204" pitchFamily="34" charset="0"/>
              </a:rPr>
              <a:t>the start of each separate audit assignment (or each group of assignments to be covered in a single field visit</a:t>
            </a:r>
            <a:r>
              <a:rPr lang="en-US" dirty="0" smtClean="0">
                <a:latin typeface="Arial" panose="020B0604020202020204" pitchFamily="34" charset="0"/>
                <a:cs typeface="Arial" panose="020B0604020202020204" pitchFamily="34" charset="0"/>
              </a:rPr>
              <a:t>)</a:t>
            </a:r>
          </a:p>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Requestors / Contracting officers are invited to attend.</a:t>
            </a:r>
          </a:p>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Explains </a:t>
            </a:r>
            <a:r>
              <a:rPr lang="en-US" dirty="0">
                <a:latin typeface="Arial" panose="020B0604020202020204" pitchFamily="34" charset="0"/>
                <a:cs typeface="Arial" panose="020B0604020202020204" pitchFamily="34" charset="0"/>
              </a:rPr>
              <a:t>the purpose of the audit, the overall plan for its performance including the estimated duration, and generally the types of books, records, and </a:t>
            </a:r>
            <a:r>
              <a:rPr lang="en-US" dirty="0" smtClean="0">
                <a:latin typeface="Arial" panose="020B0604020202020204" pitchFamily="34" charset="0"/>
                <a:cs typeface="Arial" panose="020B0604020202020204" pitchFamily="34" charset="0"/>
              </a:rPr>
              <a:t>other </a:t>
            </a:r>
            <a:r>
              <a:rPr lang="en-US" dirty="0">
                <a:latin typeface="Arial" panose="020B0604020202020204" pitchFamily="34" charset="0"/>
                <a:cs typeface="Arial" panose="020B0604020202020204" pitchFamily="34" charset="0"/>
              </a:rPr>
              <a:t>data with which the auditor will be concerned.</a:t>
            </a:r>
            <a:endParaRPr lang="en-US" dirty="0" smtClean="0">
              <a:latin typeface="Arial" panose="020B0604020202020204" pitchFamily="34" charset="0"/>
              <a:ea typeface="ＭＳ Ｐゴシック"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4</a:t>
            </a:fld>
            <a:endParaRPr lang="en-US" dirty="0"/>
          </a:p>
        </p:txBody>
      </p:sp>
    </p:spTree>
    <p:extLst>
      <p:ext uri="{BB962C8B-B14F-4D97-AF65-F5344CB8AC3E}">
        <p14:creationId xmlns:p14="http://schemas.microsoft.com/office/powerpoint/2010/main" val="2117617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Entrance Conference</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r>
              <a:rPr lang="en-US" dirty="0" smtClean="0">
                <a:latin typeface="Arial" panose="020B0604020202020204" pitchFamily="34" charset="0"/>
                <a:cs typeface="Arial" panose="020B0604020202020204" pitchFamily="34" charset="0"/>
              </a:rPr>
              <a:t>Discuss </a:t>
            </a:r>
            <a:r>
              <a:rPr lang="en-US" dirty="0">
                <a:latin typeface="Arial" panose="020B0604020202020204" pitchFamily="34" charset="0"/>
                <a:cs typeface="Arial" panose="020B0604020202020204" pitchFamily="34" charset="0"/>
              </a:rPr>
              <a:t>arrangements for any necessary work space and administrative support</a:t>
            </a:r>
            <a:r>
              <a:rPr lang="en-US" dirty="0" smtClean="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Have </a:t>
            </a:r>
            <a:r>
              <a:rPr lang="en-US" dirty="0">
                <a:latin typeface="Arial" panose="020B0604020202020204" pitchFamily="34" charset="0"/>
                <a:cs typeface="Arial" panose="020B0604020202020204" pitchFamily="34" charset="0"/>
              </a:rPr>
              <a:t>the contractor </a:t>
            </a:r>
            <a:r>
              <a:rPr lang="en-US" dirty="0" smtClean="0">
                <a:latin typeface="Arial" panose="020B0604020202020204" pitchFamily="34" charset="0"/>
                <a:cs typeface="Arial" panose="020B0604020202020204" pitchFamily="34" charset="0"/>
              </a:rPr>
              <a:t>designate </a:t>
            </a:r>
            <a:r>
              <a:rPr lang="en-US" dirty="0">
                <a:latin typeface="Arial" panose="020B0604020202020204" pitchFamily="34" charset="0"/>
                <a:cs typeface="Arial" panose="020B0604020202020204" pitchFamily="34" charset="0"/>
              </a:rPr>
              <a:t>primary and alternate officials with whom audit matters are to be discussed during the course of the assignment.</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5</a:t>
            </a:fld>
            <a:endParaRPr lang="en-US" dirty="0"/>
          </a:p>
        </p:txBody>
      </p:sp>
    </p:spTree>
    <p:extLst>
      <p:ext uri="{BB962C8B-B14F-4D97-AF65-F5344CB8AC3E}">
        <p14:creationId xmlns:p14="http://schemas.microsoft.com/office/powerpoint/2010/main" val="2760029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Entrance Conference</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r>
              <a:rPr lang="en-US" dirty="0" smtClean="0">
                <a:latin typeface="Arial" panose="020B0604020202020204" pitchFamily="34" charset="0"/>
                <a:cs typeface="Arial" panose="020B0604020202020204" pitchFamily="34" charset="0"/>
              </a:rPr>
              <a:t>Discuss other pertinent information such as:</a:t>
            </a:r>
          </a:p>
          <a:p>
            <a:pPr lvl="1"/>
            <a:r>
              <a:rPr lang="en-US" dirty="0" smtClean="0">
                <a:latin typeface="Arial" panose="020B0604020202020204" pitchFamily="34" charset="0"/>
                <a:cs typeface="Arial" panose="020B0604020202020204" pitchFamily="34" charset="0"/>
              </a:rPr>
              <a:t>General background information about your organization and structure</a:t>
            </a:r>
          </a:p>
          <a:p>
            <a:pPr lvl="1"/>
            <a:r>
              <a:rPr lang="en-US" dirty="0" smtClean="0">
                <a:latin typeface="Arial" panose="020B0604020202020204" pitchFamily="34" charset="0"/>
                <a:cs typeface="Arial" panose="020B0604020202020204" pitchFamily="34" charset="0"/>
              </a:rPr>
              <a:t>Discussions </a:t>
            </a:r>
            <a:r>
              <a:rPr lang="en-US" dirty="0">
                <a:latin typeface="Arial" panose="020B0604020202020204" pitchFamily="34" charset="0"/>
                <a:cs typeface="Arial" panose="020B0604020202020204" pitchFamily="34" charset="0"/>
              </a:rPr>
              <a:t>of assertions or policies and procedures</a:t>
            </a:r>
          </a:p>
          <a:p>
            <a:pPr lvl="1"/>
            <a:r>
              <a:rPr lang="en-US" dirty="0" smtClean="0">
                <a:latin typeface="Arial" panose="020B0604020202020204" pitchFamily="34" charset="0"/>
                <a:cs typeface="Arial" panose="020B0604020202020204" pitchFamily="34" charset="0"/>
              </a:rPr>
              <a:t>Corrective actions taken to correct prior issues</a:t>
            </a:r>
          </a:p>
          <a:p>
            <a:pPr lvl="1"/>
            <a:r>
              <a:rPr lang="en-US" dirty="0" smtClean="0">
                <a:latin typeface="Arial" panose="020B0604020202020204" pitchFamily="34" charset="0"/>
                <a:cs typeface="Arial" panose="020B0604020202020204" pitchFamily="34" charset="0"/>
              </a:rPr>
              <a:t>Relevant other internal / external audit results</a:t>
            </a:r>
          </a:p>
          <a:p>
            <a:pPr lvl="1"/>
            <a:r>
              <a:rPr lang="en-US" dirty="0" smtClean="0">
                <a:latin typeface="Arial" panose="020B0604020202020204" pitchFamily="34" charset="0"/>
                <a:cs typeface="Arial" panose="020B0604020202020204" pitchFamily="34" charset="0"/>
              </a:rPr>
              <a:t>Know or suspected fraud affecting audit subject matter</a:t>
            </a:r>
          </a:p>
          <a:p>
            <a:pPr marL="0" indent="0">
              <a:buNone/>
            </a:pPr>
            <a:endParaRPr lang="en-US" dirty="0"/>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6</a:t>
            </a:fld>
            <a:endParaRPr lang="en-US" dirty="0"/>
          </a:p>
        </p:txBody>
      </p:sp>
    </p:spTree>
    <p:extLst>
      <p:ext uri="{BB962C8B-B14F-4D97-AF65-F5344CB8AC3E}">
        <p14:creationId xmlns:p14="http://schemas.microsoft.com/office/powerpoint/2010/main" val="174672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Walkthroughs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pPr marL="457200"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Often during or shortly after the entrance conference we will request walkthroughs of an assertion or internal controls such as:</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Proposal walkthrough </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Incurred cost submission walkthrough</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Internal control / process walkthroughs</a:t>
            </a:r>
            <a:r>
              <a:rPr lang="en-US" dirty="0" smtClean="0">
                <a:latin typeface="Arial" charset="0"/>
                <a:ea typeface="ＭＳ Ｐゴシック" pitchFamily="34" charset="-128"/>
              </a:rPr>
              <a:t>.</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7</a:t>
            </a:fld>
            <a:endParaRPr lang="en-US" dirty="0"/>
          </a:p>
        </p:txBody>
      </p:sp>
    </p:spTree>
    <p:extLst>
      <p:ext uri="{BB962C8B-B14F-4D97-AF65-F5344CB8AC3E}">
        <p14:creationId xmlns:p14="http://schemas.microsoft.com/office/powerpoint/2010/main" val="2419030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Notification Letters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lnSpcReduction="10000"/>
          </a:bodyPr>
          <a:lstStyle/>
          <a:p>
            <a:pPr marL="457200"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DCAA is required to send a notification </a:t>
            </a:r>
            <a:r>
              <a:rPr lang="en-US" dirty="0">
                <a:latin typeface="Arial" panose="020B0604020202020204" pitchFamily="34" charset="0"/>
                <a:ea typeface="ＭＳ Ｐゴシック" pitchFamily="34" charset="-128"/>
                <a:cs typeface="Arial" panose="020B0604020202020204" pitchFamily="34" charset="0"/>
              </a:rPr>
              <a:t>letter to the contractor </a:t>
            </a:r>
            <a:r>
              <a:rPr lang="en-US" dirty="0" smtClean="0">
                <a:latin typeface="Arial" panose="020B0604020202020204" pitchFamily="34" charset="0"/>
                <a:ea typeface="ＭＳ Ｐゴシック" pitchFamily="34" charset="-128"/>
                <a:cs typeface="Arial" panose="020B0604020202020204" pitchFamily="34" charset="0"/>
              </a:rPr>
              <a:t>communicating certain information such as:</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If the audit was requested or planned</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Audit Assignment number</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Audit Objective, compliance criteria, and scope</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Management’s responsibility</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Auditor’s responsibility </a:t>
            </a:r>
          </a:p>
          <a:p>
            <a:pPr marL="857250" lvl="1" indent="-457200">
              <a:lnSpc>
                <a:spcPct val="90000"/>
              </a:lnSpc>
              <a:spcBef>
                <a:spcPts val="1800"/>
              </a:spcBef>
            </a:pPr>
            <a:r>
              <a:rPr lang="en-US" dirty="0" smtClean="0">
                <a:latin typeface="Arial" panose="020B0604020202020204" pitchFamily="34" charset="0"/>
                <a:ea typeface="ＭＳ Ｐゴシック" pitchFamily="34" charset="-128"/>
                <a:cs typeface="Arial" panose="020B0604020202020204" pitchFamily="34" charset="0"/>
              </a:rPr>
              <a:t>What to expect and when</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8</a:t>
            </a:fld>
            <a:endParaRPr lang="en-US" dirty="0"/>
          </a:p>
        </p:txBody>
      </p:sp>
    </p:spTree>
    <p:extLst>
      <p:ext uri="{BB962C8B-B14F-4D97-AF65-F5344CB8AC3E}">
        <p14:creationId xmlns:p14="http://schemas.microsoft.com/office/powerpoint/2010/main" val="542016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Interim Discussions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28600" y="1455284"/>
            <a:ext cx="8686800" cy="4730296"/>
          </a:xfrm>
        </p:spPr>
        <p:txBody>
          <a:bodyPr>
            <a:normAutofit/>
          </a:bodyPr>
          <a:lstStyle/>
          <a:p>
            <a:pPr marL="457200" indent="-457200">
              <a:lnSpc>
                <a:spcPct val="90000"/>
              </a:lnSpc>
              <a:spcBef>
                <a:spcPts val="1800"/>
              </a:spcBef>
            </a:pPr>
            <a:r>
              <a:rPr lang="en-US" dirty="0">
                <a:latin typeface="Arial" panose="020B0604020202020204" pitchFamily="34" charset="0"/>
                <a:cs typeface="Arial" panose="020B0604020202020204" pitchFamily="34" charset="0"/>
              </a:rPr>
              <a:t>Through-out the audit, the auditor </a:t>
            </a:r>
            <a:r>
              <a:rPr lang="en-US" dirty="0" smtClean="0">
                <a:latin typeface="Arial" panose="020B0604020202020204" pitchFamily="34" charset="0"/>
                <a:cs typeface="Arial" panose="020B0604020202020204" pitchFamily="34" charset="0"/>
              </a:rPr>
              <a:t>will discuss </a:t>
            </a:r>
            <a:r>
              <a:rPr lang="en-US" dirty="0">
                <a:latin typeface="Arial" panose="020B0604020202020204" pitchFamily="34" charset="0"/>
                <a:cs typeface="Arial" panose="020B0604020202020204" pitchFamily="34" charset="0"/>
              </a:rPr>
              <a:t>matters with the contractor </a:t>
            </a:r>
            <a:r>
              <a:rPr lang="en-US" dirty="0" smtClean="0">
                <a:latin typeface="Arial" panose="020B0604020202020204" pitchFamily="34" charset="0"/>
                <a:cs typeface="Arial" panose="020B0604020202020204" pitchFamily="34" charset="0"/>
              </a:rPr>
              <a:t>and request additional support as </a:t>
            </a:r>
            <a:r>
              <a:rPr lang="en-US" dirty="0">
                <a:latin typeface="Arial" panose="020B0604020202020204" pitchFamily="34" charset="0"/>
                <a:cs typeface="Arial" panose="020B0604020202020204" pitchFamily="34" charset="0"/>
              </a:rPr>
              <a:t>necessary to obtain a full understanding of the </a:t>
            </a:r>
            <a:r>
              <a:rPr lang="en-US" dirty="0" smtClean="0">
                <a:latin typeface="Arial" panose="020B0604020202020204" pitchFamily="34" charset="0"/>
                <a:cs typeface="Arial" panose="020B0604020202020204" pitchFamily="34" charset="0"/>
              </a:rPr>
              <a:t>subject </a:t>
            </a:r>
            <a:r>
              <a:rPr lang="en-US" dirty="0">
                <a:latin typeface="Arial" panose="020B0604020202020204" pitchFamily="34" charset="0"/>
                <a:cs typeface="Arial" panose="020B0604020202020204" pitchFamily="34" charset="0"/>
              </a:rPr>
              <a:t>to audit. </a:t>
            </a:r>
            <a:r>
              <a:rPr lang="en-US" dirty="0" smtClean="0">
                <a:latin typeface="Arial" panose="020B0604020202020204" pitchFamily="34" charset="0"/>
                <a:cs typeface="Arial" panose="020B0604020202020204" pitchFamily="34" charset="0"/>
              </a:rPr>
              <a:t> </a:t>
            </a:r>
          </a:p>
          <a:p>
            <a:pPr marL="457200" indent="-457200">
              <a:lnSpc>
                <a:spcPct val="90000"/>
              </a:lnSpc>
              <a:spcBef>
                <a:spcPts val="1800"/>
              </a:spcBef>
            </a:pPr>
            <a:r>
              <a:rPr lang="en-US" dirty="0" smtClean="0">
                <a:latin typeface="Arial" panose="020B0604020202020204" pitchFamily="34" charset="0"/>
                <a:cs typeface="Arial" panose="020B0604020202020204" pitchFamily="34" charset="0"/>
              </a:rPr>
              <a:t>The discussions will often disclose </a:t>
            </a:r>
            <a:r>
              <a:rPr lang="en-US" dirty="0">
                <a:latin typeface="Arial" panose="020B0604020202020204" pitchFamily="34" charset="0"/>
                <a:cs typeface="Arial" panose="020B0604020202020204" pitchFamily="34" charset="0"/>
              </a:rPr>
              <a:t>to the contractor any factual </a:t>
            </a:r>
            <a:r>
              <a:rPr lang="en-US" dirty="0" smtClean="0">
                <a:latin typeface="Arial" panose="020B0604020202020204" pitchFamily="34" charset="0"/>
                <a:cs typeface="Arial" panose="020B0604020202020204" pitchFamily="34" charset="0"/>
              </a:rPr>
              <a:t>matters </a:t>
            </a:r>
            <a:r>
              <a:rPr lang="en-US" dirty="0">
                <a:latin typeface="Arial" panose="020B0604020202020204" pitchFamily="34" charset="0"/>
                <a:cs typeface="Arial" panose="020B0604020202020204" pitchFamily="34" charset="0"/>
              </a:rPr>
              <a:t>noted in the contractor's assertion, records, or supporting data</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ea typeface="ＭＳ Ｐゴシック"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9</a:t>
            </a:fld>
            <a:endParaRPr lang="en-US" dirty="0"/>
          </a:p>
        </p:txBody>
      </p:sp>
    </p:spTree>
    <p:extLst>
      <p:ext uri="{BB962C8B-B14F-4D97-AF65-F5344CB8AC3E}">
        <p14:creationId xmlns:p14="http://schemas.microsoft.com/office/powerpoint/2010/main" val="1640778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CA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DCAA2017</Template>
  <TotalTime>1002</TotalTime>
  <Words>970</Words>
  <Application>Microsoft Office PowerPoint</Application>
  <PresentationFormat>On-screen Show (4:3)</PresentationFormat>
  <Paragraphs>120</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ＭＳ Ｐゴシック</vt:lpstr>
      <vt:lpstr>Arial</vt:lpstr>
      <vt:lpstr>Calibri</vt:lpstr>
      <vt:lpstr>DCAA2017</vt:lpstr>
      <vt:lpstr>Audit Process</vt:lpstr>
      <vt:lpstr>Audit Process Topics</vt:lpstr>
      <vt:lpstr>Adequacy Reviews</vt:lpstr>
      <vt:lpstr>Entrance Conference</vt:lpstr>
      <vt:lpstr>Entrance Conference</vt:lpstr>
      <vt:lpstr>Entrance Conference</vt:lpstr>
      <vt:lpstr>Walkthroughs</vt:lpstr>
      <vt:lpstr>Notification Letters</vt:lpstr>
      <vt:lpstr>Interim Discussions</vt:lpstr>
      <vt:lpstr>Exit Conferences</vt:lpstr>
      <vt:lpstr>Exit Conferences</vt:lpstr>
      <vt:lpstr>Audit Opinions</vt:lpstr>
      <vt:lpstr>Audit Opinions</vt:lpstr>
      <vt:lpstr>Site Visits</vt:lpstr>
      <vt:lpstr>Requests for Information</vt:lpstr>
      <vt:lpstr>Frequently Asked Questions</vt:lpstr>
      <vt:lpstr>Frequently Asked Questions</vt:lpstr>
      <vt:lpstr>Frequently Asked Questions</vt:lpstr>
      <vt:lpstr>Questions/Comments</vt:lpstr>
    </vt:vector>
  </TitlesOfParts>
  <Company>Defense Contract Audit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Sherry Kobus</dc:creator>
  <cp:lastModifiedBy>Mercado, Luis, Mr, DCAA</cp:lastModifiedBy>
  <cp:revision>80</cp:revision>
  <cp:lastPrinted>2014-06-19T12:11:17Z</cp:lastPrinted>
  <dcterms:created xsi:type="dcterms:W3CDTF">2014-06-19T11:41:38Z</dcterms:created>
  <dcterms:modified xsi:type="dcterms:W3CDTF">2022-10-11T13:09:51Z</dcterms:modified>
</cp:coreProperties>
</file>